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4"/>
  </p:notesMasterIdLst>
  <p:handoutMasterIdLst>
    <p:handoutMasterId r:id="rId25"/>
  </p:handoutMasterIdLst>
  <p:sldIdLst>
    <p:sldId id="280" r:id="rId3"/>
    <p:sldId id="314" r:id="rId4"/>
    <p:sldId id="390" r:id="rId5"/>
    <p:sldId id="391" r:id="rId6"/>
    <p:sldId id="392" r:id="rId7"/>
    <p:sldId id="346" r:id="rId8"/>
    <p:sldId id="393" r:id="rId9"/>
    <p:sldId id="347" r:id="rId10"/>
    <p:sldId id="395" r:id="rId11"/>
    <p:sldId id="404" r:id="rId12"/>
    <p:sldId id="406" r:id="rId13"/>
    <p:sldId id="405" r:id="rId14"/>
    <p:sldId id="352" r:id="rId15"/>
    <p:sldId id="399" r:id="rId16"/>
    <p:sldId id="411" r:id="rId17"/>
    <p:sldId id="407" r:id="rId18"/>
    <p:sldId id="412" r:id="rId19"/>
    <p:sldId id="408" r:id="rId20"/>
    <p:sldId id="409" r:id="rId21"/>
    <p:sldId id="410" r:id="rId22"/>
    <p:sldId id="403" r:id="rId2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B76C3"/>
    <a:srgbClr val="00B4F1"/>
    <a:srgbClr val="F2F2F2"/>
    <a:srgbClr val="EAEAEA"/>
    <a:srgbClr val="FF6600"/>
    <a:srgbClr val="0077C3"/>
    <a:srgbClr val="1AA939"/>
    <a:srgbClr val="062265"/>
    <a:srgbClr val="EB1707"/>
    <a:srgbClr val="0095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27" autoAdjust="0"/>
    <p:restoredTop sz="94660"/>
  </p:normalViewPr>
  <p:slideViewPr>
    <p:cSldViewPr snapToGrid="0">
      <p:cViewPr varScale="1">
        <p:scale>
          <a:sx n="93" d="100"/>
          <a:sy n="93" d="100"/>
        </p:scale>
        <p:origin x="492" y="96"/>
      </p:cViewPr>
      <p:guideLst>
        <p:guide orient="horz" pos="2160"/>
        <p:guide pos="38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382ED-C652-4FD4-B1E1-926969C3635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zh-CN" altLang="en-US"/>
        </a:p>
      </dgm:t>
    </dgm:pt>
    <dgm:pt modelId="{A2242BE0-39C8-4F2B-A826-8F0B7CBECDA8}">
      <dgm:prSet/>
      <dgm:spPr/>
      <dgm:t>
        <a:bodyPr/>
        <a:lstStyle/>
        <a:p>
          <a:pPr rtl="0"/>
          <a:r>
            <a:rPr lang="zh-CN" dirty="0" smtClean="0">
              <a:latin typeface="微软雅黑" panose="020B0503020204020204" pitchFamily="34" charset="-122"/>
              <a:ea typeface="微软雅黑" panose="020B0503020204020204" pitchFamily="34" charset="-122"/>
            </a:rPr>
            <a:t>国际化是设计一个</a:t>
          </a:r>
          <a:r>
            <a:rPr lang="zh-CN" b="1" dirty="0" smtClean="0">
              <a:solidFill>
                <a:srgbClr val="FF0000"/>
              </a:solidFill>
              <a:latin typeface="微软雅黑" panose="020B0503020204020204" pitchFamily="34" charset="-122"/>
              <a:ea typeface="微软雅黑" panose="020B0503020204020204" pitchFamily="34" charset="-122"/>
            </a:rPr>
            <a:t>适用于多种语言和地区</a:t>
          </a:r>
          <a:r>
            <a:rPr lang="zh-CN" dirty="0" smtClean="0">
              <a:latin typeface="微软雅黑" panose="020B0503020204020204" pitchFamily="34" charset="-122"/>
              <a:ea typeface="微软雅黑" panose="020B0503020204020204" pitchFamily="34" charset="-122"/>
            </a:rPr>
            <a:t>的应用程序的过程。适用于多种语言和地区的含义是当使用不同语言及处于不同的地区的用户在使用这个应用程序时，应用程序必须使用他们能看懂的语言和符合他们文化习惯来显示信息。</a:t>
          </a:r>
          <a:endParaRPr lang="zh-CN" dirty="0">
            <a:latin typeface="微软雅黑" panose="020B0503020204020204" pitchFamily="34" charset="-122"/>
            <a:ea typeface="微软雅黑" panose="020B0503020204020204" pitchFamily="34" charset="-122"/>
          </a:endParaRPr>
        </a:p>
      </dgm:t>
    </dgm:pt>
    <dgm:pt modelId="{0DEEC590-22FE-404F-B42E-CA70F41A63B2}" type="parTrans" cxnId="{75B351E8-26D1-45A2-8CE2-6E7740006214}">
      <dgm:prSet/>
      <dgm:spPr/>
      <dgm:t>
        <a:bodyPr/>
        <a:lstStyle/>
        <a:p>
          <a:endParaRPr lang="zh-CN" altLang="en-US">
            <a:latin typeface="微软雅黑" panose="020B0503020204020204" pitchFamily="34" charset="-122"/>
            <a:ea typeface="微软雅黑" panose="020B0503020204020204" pitchFamily="34" charset="-122"/>
          </a:endParaRPr>
        </a:p>
      </dgm:t>
    </dgm:pt>
    <dgm:pt modelId="{4684F1CB-D17E-4CC0-BBA4-93BA6B26E8DD}" type="sibTrans" cxnId="{75B351E8-26D1-45A2-8CE2-6E7740006214}">
      <dgm:prSet/>
      <dgm:spPr/>
      <dgm:t>
        <a:bodyPr/>
        <a:lstStyle/>
        <a:p>
          <a:endParaRPr lang="zh-CN" altLang="en-US">
            <a:latin typeface="微软雅黑" panose="020B0503020204020204" pitchFamily="34" charset="-122"/>
            <a:ea typeface="微软雅黑" panose="020B0503020204020204" pitchFamily="34" charset="-122"/>
          </a:endParaRPr>
        </a:p>
      </dgm:t>
    </dgm:pt>
    <dgm:pt modelId="{D6BADFCC-11DB-4DB6-B64F-ECE3734A4C95}">
      <dgm:prSet/>
      <dgm:spPr/>
      <dgm:t>
        <a:bodyPr/>
        <a:lstStyle/>
        <a:p>
          <a:pPr rtl="0"/>
          <a:r>
            <a:rPr lang="zh-CN" dirty="0" smtClean="0">
              <a:latin typeface="微软雅黑" panose="020B0503020204020204" pitchFamily="34" charset="-122"/>
              <a:ea typeface="微软雅黑" panose="020B0503020204020204" pitchFamily="34" charset="-122"/>
            </a:rPr>
            <a:t>国际化英文表述为</a:t>
          </a:r>
          <a:r>
            <a:rPr lang="en-US" b="1" dirty="0" smtClean="0">
              <a:latin typeface="微软雅黑" panose="020B0503020204020204" pitchFamily="34" charset="-122"/>
              <a:ea typeface="微软雅黑" panose="020B0503020204020204" pitchFamily="34" charset="-122"/>
            </a:rPr>
            <a:t>Internationalization</a:t>
          </a:r>
          <a:r>
            <a:rPr lang="zh-CN" b="1" dirty="0" smtClean="0">
              <a:latin typeface="微软雅黑" panose="020B0503020204020204" pitchFamily="34" charset="-122"/>
              <a:ea typeface="微软雅黑" panose="020B0503020204020204" pitchFamily="34" charset="-122"/>
            </a:rPr>
            <a:t>，</a:t>
          </a:r>
          <a:r>
            <a:rPr lang="zh-CN" b="1" dirty="0" smtClean="0">
              <a:solidFill>
                <a:srgbClr val="FF0000"/>
              </a:solidFill>
              <a:latin typeface="微软雅黑" panose="020B0503020204020204" pitchFamily="34" charset="-122"/>
              <a:ea typeface="微软雅黑" panose="020B0503020204020204" pitchFamily="34" charset="-122"/>
            </a:rPr>
            <a:t>简称为</a:t>
          </a:r>
          <a:r>
            <a:rPr lang="en-US" b="1" dirty="0" smtClean="0">
              <a:solidFill>
                <a:srgbClr val="FF0000"/>
              </a:solidFill>
              <a:latin typeface="微软雅黑" panose="020B0503020204020204" pitchFamily="34" charset="-122"/>
              <a:ea typeface="微软雅黑" panose="020B0503020204020204" pitchFamily="34" charset="-122"/>
            </a:rPr>
            <a:t>i18n</a:t>
          </a:r>
          <a:r>
            <a:rPr lang="zh-CN" dirty="0" smtClean="0">
              <a:latin typeface="微软雅黑" panose="020B0503020204020204" pitchFamily="34" charset="-122"/>
              <a:ea typeface="微软雅黑" panose="020B0503020204020204" pitchFamily="34" charset="-122"/>
            </a:rPr>
            <a:t>，因为有</a:t>
          </a:r>
          <a:r>
            <a:rPr lang="en-US" dirty="0" smtClean="0">
              <a:latin typeface="微软雅黑" panose="020B0503020204020204" pitchFamily="34" charset="-122"/>
              <a:ea typeface="微软雅黑" panose="020B0503020204020204" pitchFamily="34" charset="-122"/>
            </a:rPr>
            <a:t>18</a:t>
          </a:r>
          <a:r>
            <a:rPr lang="zh-CN" dirty="0" smtClean="0">
              <a:latin typeface="微软雅黑" panose="020B0503020204020204" pitchFamily="34" charset="-122"/>
              <a:ea typeface="微软雅黑" panose="020B0503020204020204" pitchFamily="34" charset="-122"/>
            </a:rPr>
            <a:t>个字母在国际化的英文单词的字母</a:t>
          </a:r>
          <a:r>
            <a:rPr lang="en-US" dirty="0" err="1" smtClean="0">
              <a:latin typeface="微软雅黑" panose="020B0503020204020204" pitchFamily="34" charset="-122"/>
              <a:ea typeface="微软雅黑" panose="020B0503020204020204" pitchFamily="34" charset="-122"/>
            </a:rPr>
            <a:t>i</a:t>
          </a:r>
          <a:r>
            <a:rPr lang="zh-CN" dirty="0" smtClean="0">
              <a:latin typeface="微软雅黑" panose="020B0503020204020204" pitchFamily="34" charset="-122"/>
              <a:ea typeface="微软雅黑" panose="020B0503020204020204" pitchFamily="34" charset="-122"/>
            </a:rPr>
            <a:t>和</a:t>
          </a:r>
          <a:r>
            <a:rPr lang="en-US" dirty="0" smtClean="0">
              <a:latin typeface="微软雅黑" panose="020B0503020204020204" pitchFamily="34" charset="-122"/>
              <a:ea typeface="微软雅黑" panose="020B0503020204020204" pitchFamily="34" charset="-122"/>
            </a:rPr>
            <a:t>n</a:t>
          </a:r>
          <a:r>
            <a:rPr lang="zh-CN" dirty="0" smtClean="0">
              <a:latin typeface="微软雅黑" panose="020B0503020204020204" pitchFamily="34" charset="-122"/>
              <a:ea typeface="微软雅黑" panose="020B0503020204020204" pitchFamily="34" charset="-122"/>
            </a:rPr>
            <a:t>之间。</a:t>
          </a:r>
          <a:endParaRPr lang="zh-CN" dirty="0">
            <a:latin typeface="微软雅黑" panose="020B0503020204020204" pitchFamily="34" charset="-122"/>
            <a:ea typeface="微软雅黑" panose="020B0503020204020204" pitchFamily="34" charset="-122"/>
          </a:endParaRPr>
        </a:p>
      </dgm:t>
    </dgm:pt>
    <dgm:pt modelId="{635BDDEB-26C0-4085-AFEE-4A8480A30989}" type="parTrans" cxnId="{DBAD64D3-6964-4BD9-B1A5-801F799A7570}">
      <dgm:prSet/>
      <dgm:spPr/>
      <dgm:t>
        <a:bodyPr/>
        <a:lstStyle/>
        <a:p>
          <a:endParaRPr lang="zh-CN" altLang="en-US">
            <a:latin typeface="微软雅黑" panose="020B0503020204020204" pitchFamily="34" charset="-122"/>
            <a:ea typeface="微软雅黑" panose="020B0503020204020204" pitchFamily="34" charset="-122"/>
          </a:endParaRPr>
        </a:p>
      </dgm:t>
    </dgm:pt>
    <dgm:pt modelId="{7FDA350D-F1B9-4256-868E-DA11690584BB}" type="sibTrans" cxnId="{DBAD64D3-6964-4BD9-B1A5-801F799A7570}">
      <dgm:prSet/>
      <dgm:spPr/>
      <dgm:t>
        <a:bodyPr/>
        <a:lstStyle/>
        <a:p>
          <a:endParaRPr lang="zh-CN" altLang="en-US">
            <a:latin typeface="微软雅黑" panose="020B0503020204020204" pitchFamily="34" charset="-122"/>
            <a:ea typeface="微软雅黑" panose="020B0503020204020204" pitchFamily="34" charset="-122"/>
          </a:endParaRPr>
        </a:p>
      </dgm:t>
    </dgm:pt>
    <dgm:pt modelId="{7AD31539-036F-4097-8C23-25B67882145B}">
      <dgm:prSet/>
      <dgm:spPr/>
      <dgm:t>
        <a:bodyPr/>
        <a:lstStyle/>
        <a:p>
          <a:pPr rtl="0"/>
          <a:r>
            <a:rPr lang="zh-CN" dirty="0" smtClean="0">
              <a:latin typeface="微软雅黑" panose="020B0503020204020204" pitchFamily="34" charset="-122"/>
              <a:ea typeface="微软雅黑" panose="020B0503020204020204" pitchFamily="34" charset="-122"/>
            </a:rPr>
            <a:t>国际化的程序通常是</a:t>
          </a:r>
          <a:r>
            <a:rPr lang="zh-CN" b="1" dirty="0" smtClean="0">
              <a:solidFill>
                <a:srgbClr val="FF0000"/>
              </a:solidFill>
              <a:latin typeface="微软雅黑" panose="020B0503020204020204" pitchFamily="34" charset="-122"/>
              <a:ea typeface="微软雅黑" panose="020B0503020204020204" pitchFamily="34" charset="-122"/>
            </a:rPr>
            <a:t>被存储在本地化的数据</a:t>
          </a:r>
          <a:r>
            <a:rPr lang="zh-CN" dirty="0" smtClean="0">
              <a:latin typeface="微软雅黑" panose="020B0503020204020204" pitchFamily="34" charset="-122"/>
              <a:ea typeface="微软雅黑" panose="020B0503020204020204" pitchFamily="34" charset="-122"/>
            </a:rPr>
            <a:t>中，并且能被程序正确的</a:t>
          </a:r>
          <a:r>
            <a:rPr lang="zh-CN" b="1" dirty="0" smtClean="0">
              <a:solidFill>
                <a:srgbClr val="FF0000"/>
              </a:solidFill>
              <a:latin typeface="微软雅黑" panose="020B0503020204020204" pitchFamily="34" charset="-122"/>
              <a:ea typeface="微软雅黑" panose="020B0503020204020204" pitchFamily="34" charset="-122"/>
            </a:rPr>
            <a:t>动态的使用</a:t>
          </a:r>
          <a:r>
            <a:rPr lang="zh-CN" dirty="0" smtClean="0">
              <a:latin typeface="微软雅黑" panose="020B0503020204020204" pitchFamily="34" charset="-122"/>
              <a:ea typeface="微软雅黑" panose="020B0503020204020204" pitchFamily="34" charset="-122"/>
            </a:rPr>
            <a:t>。支持新的语言时，不需要修改程序，不需要重新编译。 文化差异的数据，比如日期和货币，必须根据拥护的语言和习惯显示不同的格式。 </a:t>
          </a:r>
          <a:br>
            <a:rPr lang="zh-CN" dirty="0" smtClean="0">
              <a:latin typeface="微软雅黑" panose="020B0503020204020204" pitchFamily="34" charset="-122"/>
              <a:ea typeface="微软雅黑" panose="020B0503020204020204" pitchFamily="34" charset="-122"/>
            </a:rPr>
          </a:br>
          <a:endParaRPr lang="zh-CN" dirty="0">
            <a:latin typeface="微软雅黑" panose="020B0503020204020204" pitchFamily="34" charset="-122"/>
            <a:ea typeface="微软雅黑" panose="020B0503020204020204" pitchFamily="34" charset="-122"/>
          </a:endParaRPr>
        </a:p>
      </dgm:t>
    </dgm:pt>
    <dgm:pt modelId="{D7E0BF7E-D410-4D49-ABE0-F8C45D7E26F4}" type="parTrans" cxnId="{85CBAA5F-54E0-480F-ACA3-EBF3E7C26A52}">
      <dgm:prSet/>
      <dgm:spPr/>
      <dgm:t>
        <a:bodyPr/>
        <a:lstStyle/>
        <a:p>
          <a:endParaRPr lang="zh-CN" altLang="en-US">
            <a:latin typeface="微软雅黑" panose="020B0503020204020204" pitchFamily="34" charset="-122"/>
            <a:ea typeface="微软雅黑" panose="020B0503020204020204" pitchFamily="34" charset="-122"/>
          </a:endParaRPr>
        </a:p>
      </dgm:t>
    </dgm:pt>
    <dgm:pt modelId="{FEBFFFFF-1308-429D-A62B-478A9A6BC402}" type="sibTrans" cxnId="{85CBAA5F-54E0-480F-ACA3-EBF3E7C26A52}">
      <dgm:prSet/>
      <dgm:spPr/>
      <dgm:t>
        <a:bodyPr/>
        <a:lstStyle/>
        <a:p>
          <a:endParaRPr lang="zh-CN" altLang="en-US">
            <a:latin typeface="微软雅黑" panose="020B0503020204020204" pitchFamily="34" charset="-122"/>
            <a:ea typeface="微软雅黑" panose="020B0503020204020204" pitchFamily="34" charset="-122"/>
          </a:endParaRPr>
        </a:p>
      </dgm:t>
    </dgm:pt>
    <dgm:pt modelId="{3974E668-FB52-49F8-BA20-9E594534F0FE}" type="pres">
      <dgm:prSet presAssocID="{79C382ED-C652-4FD4-B1E1-926969C3635B}" presName="vert0" presStyleCnt="0">
        <dgm:presLayoutVars>
          <dgm:dir/>
          <dgm:animOne val="branch"/>
          <dgm:animLvl val="lvl"/>
        </dgm:presLayoutVars>
      </dgm:prSet>
      <dgm:spPr/>
      <dgm:t>
        <a:bodyPr/>
        <a:lstStyle/>
        <a:p>
          <a:endParaRPr lang="zh-CN" altLang="en-US"/>
        </a:p>
      </dgm:t>
    </dgm:pt>
    <dgm:pt modelId="{1748F426-6917-42BE-B7F5-42CBC6CC6F90}" type="pres">
      <dgm:prSet presAssocID="{A2242BE0-39C8-4F2B-A826-8F0B7CBECDA8}" presName="thickLine" presStyleLbl="alignNode1" presStyleIdx="0" presStyleCnt="3"/>
      <dgm:spPr/>
    </dgm:pt>
    <dgm:pt modelId="{9C0525B5-6A1D-4A47-9299-88776180AFD2}" type="pres">
      <dgm:prSet presAssocID="{A2242BE0-39C8-4F2B-A826-8F0B7CBECDA8}" presName="horz1" presStyleCnt="0"/>
      <dgm:spPr/>
    </dgm:pt>
    <dgm:pt modelId="{7C44133D-8D65-4A9E-B90D-C55899621238}" type="pres">
      <dgm:prSet presAssocID="{A2242BE0-39C8-4F2B-A826-8F0B7CBECDA8}" presName="tx1" presStyleLbl="revTx" presStyleIdx="0" presStyleCnt="3"/>
      <dgm:spPr/>
      <dgm:t>
        <a:bodyPr/>
        <a:lstStyle/>
        <a:p>
          <a:endParaRPr lang="zh-CN" altLang="en-US"/>
        </a:p>
      </dgm:t>
    </dgm:pt>
    <dgm:pt modelId="{EC48946D-BD8A-4EA6-954B-6A750C621449}" type="pres">
      <dgm:prSet presAssocID="{A2242BE0-39C8-4F2B-A826-8F0B7CBECDA8}" presName="vert1" presStyleCnt="0"/>
      <dgm:spPr/>
    </dgm:pt>
    <dgm:pt modelId="{77611AA6-7295-4198-A693-B88343CB54B5}" type="pres">
      <dgm:prSet presAssocID="{D6BADFCC-11DB-4DB6-B64F-ECE3734A4C95}" presName="thickLine" presStyleLbl="alignNode1" presStyleIdx="1" presStyleCnt="3"/>
      <dgm:spPr/>
    </dgm:pt>
    <dgm:pt modelId="{7858B598-E27A-4D68-BFE3-4BF72118B0E9}" type="pres">
      <dgm:prSet presAssocID="{D6BADFCC-11DB-4DB6-B64F-ECE3734A4C95}" presName="horz1" presStyleCnt="0"/>
      <dgm:spPr/>
    </dgm:pt>
    <dgm:pt modelId="{B3756750-DF9C-4108-B645-F9CEFBFF4F21}" type="pres">
      <dgm:prSet presAssocID="{D6BADFCC-11DB-4DB6-B64F-ECE3734A4C95}" presName="tx1" presStyleLbl="revTx" presStyleIdx="1" presStyleCnt="3"/>
      <dgm:spPr/>
      <dgm:t>
        <a:bodyPr/>
        <a:lstStyle/>
        <a:p>
          <a:endParaRPr lang="zh-CN" altLang="en-US"/>
        </a:p>
      </dgm:t>
    </dgm:pt>
    <dgm:pt modelId="{113D81A1-9BAD-44E7-BDA9-B4DF6FED1D45}" type="pres">
      <dgm:prSet presAssocID="{D6BADFCC-11DB-4DB6-B64F-ECE3734A4C95}" presName="vert1" presStyleCnt="0"/>
      <dgm:spPr/>
    </dgm:pt>
    <dgm:pt modelId="{A648913E-B0AD-44C0-AAD6-C17CDF896AB6}" type="pres">
      <dgm:prSet presAssocID="{7AD31539-036F-4097-8C23-25B67882145B}" presName="thickLine" presStyleLbl="alignNode1" presStyleIdx="2" presStyleCnt="3"/>
      <dgm:spPr/>
    </dgm:pt>
    <dgm:pt modelId="{97E3A958-1BD1-4FF9-9118-DF6875EBD6C7}" type="pres">
      <dgm:prSet presAssocID="{7AD31539-036F-4097-8C23-25B67882145B}" presName="horz1" presStyleCnt="0"/>
      <dgm:spPr/>
    </dgm:pt>
    <dgm:pt modelId="{92EC7538-155D-4F09-93D8-CC9DF08D0D39}" type="pres">
      <dgm:prSet presAssocID="{7AD31539-036F-4097-8C23-25B67882145B}" presName="tx1" presStyleLbl="revTx" presStyleIdx="2" presStyleCnt="3"/>
      <dgm:spPr/>
      <dgm:t>
        <a:bodyPr/>
        <a:lstStyle/>
        <a:p>
          <a:endParaRPr lang="zh-CN" altLang="en-US"/>
        </a:p>
      </dgm:t>
    </dgm:pt>
    <dgm:pt modelId="{670AC332-5A9E-4932-BAB0-616506561F47}" type="pres">
      <dgm:prSet presAssocID="{7AD31539-036F-4097-8C23-25B67882145B}" presName="vert1" presStyleCnt="0"/>
      <dgm:spPr/>
    </dgm:pt>
  </dgm:ptLst>
  <dgm:cxnLst>
    <dgm:cxn modelId="{DFA6A506-EB11-48DA-8FD3-F42E240D92F8}" type="presOf" srcId="{D6BADFCC-11DB-4DB6-B64F-ECE3734A4C95}" destId="{B3756750-DF9C-4108-B645-F9CEFBFF4F21}" srcOrd="0" destOrd="0" presId="urn:microsoft.com/office/officeart/2008/layout/LinedList"/>
    <dgm:cxn modelId="{85CBAA5F-54E0-480F-ACA3-EBF3E7C26A52}" srcId="{79C382ED-C652-4FD4-B1E1-926969C3635B}" destId="{7AD31539-036F-4097-8C23-25B67882145B}" srcOrd="2" destOrd="0" parTransId="{D7E0BF7E-D410-4D49-ABE0-F8C45D7E26F4}" sibTransId="{FEBFFFFF-1308-429D-A62B-478A9A6BC402}"/>
    <dgm:cxn modelId="{75B351E8-26D1-45A2-8CE2-6E7740006214}" srcId="{79C382ED-C652-4FD4-B1E1-926969C3635B}" destId="{A2242BE0-39C8-4F2B-A826-8F0B7CBECDA8}" srcOrd="0" destOrd="0" parTransId="{0DEEC590-22FE-404F-B42E-CA70F41A63B2}" sibTransId="{4684F1CB-D17E-4CC0-BBA4-93BA6B26E8DD}"/>
    <dgm:cxn modelId="{42257B31-AB43-4298-A75E-ED0D522AB4B8}" type="presOf" srcId="{A2242BE0-39C8-4F2B-A826-8F0B7CBECDA8}" destId="{7C44133D-8D65-4A9E-B90D-C55899621238}" srcOrd="0" destOrd="0" presId="urn:microsoft.com/office/officeart/2008/layout/LinedList"/>
    <dgm:cxn modelId="{DBAD64D3-6964-4BD9-B1A5-801F799A7570}" srcId="{79C382ED-C652-4FD4-B1E1-926969C3635B}" destId="{D6BADFCC-11DB-4DB6-B64F-ECE3734A4C95}" srcOrd="1" destOrd="0" parTransId="{635BDDEB-26C0-4085-AFEE-4A8480A30989}" sibTransId="{7FDA350D-F1B9-4256-868E-DA11690584BB}"/>
    <dgm:cxn modelId="{6E97F9F7-27BC-4551-8E7C-EC092D436DE2}" type="presOf" srcId="{79C382ED-C652-4FD4-B1E1-926969C3635B}" destId="{3974E668-FB52-49F8-BA20-9E594534F0FE}" srcOrd="0" destOrd="0" presId="urn:microsoft.com/office/officeart/2008/layout/LinedList"/>
    <dgm:cxn modelId="{FCA33D14-5821-4339-A798-DC092F907539}" type="presOf" srcId="{7AD31539-036F-4097-8C23-25B67882145B}" destId="{92EC7538-155D-4F09-93D8-CC9DF08D0D39}" srcOrd="0" destOrd="0" presId="urn:microsoft.com/office/officeart/2008/layout/LinedList"/>
    <dgm:cxn modelId="{45D755AD-25F5-402C-979B-394438D7E970}" type="presParOf" srcId="{3974E668-FB52-49F8-BA20-9E594534F0FE}" destId="{1748F426-6917-42BE-B7F5-42CBC6CC6F90}" srcOrd="0" destOrd="0" presId="urn:microsoft.com/office/officeart/2008/layout/LinedList"/>
    <dgm:cxn modelId="{E927035B-E696-49E9-9228-3522DA838726}" type="presParOf" srcId="{3974E668-FB52-49F8-BA20-9E594534F0FE}" destId="{9C0525B5-6A1D-4A47-9299-88776180AFD2}" srcOrd="1" destOrd="0" presId="urn:microsoft.com/office/officeart/2008/layout/LinedList"/>
    <dgm:cxn modelId="{1C5F842E-26F8-4588-BE7D-AC51CC0C3780}" type="presParOf" srcId="{9C0525B5-6A1D-4A47-9299-88776180AFD2}" destId="{7C44133D-8D65-4A9E-B90D-C55899621238}" srcOrd="0" destOrd="0" presId="urn:microsoft.com/office/officeart/2008/layout/LinedList"/>
    <dgm:cxn modelId="{3D1EAAA1-4D1C-4829-BB04-CC4CDF3286BD}" type="presParOf" srcId="{9C0525B5-6A1D-4A47-9299-88776180AFD2}" destId="{EC48946D-BD8A-4EA6-954B-6A750C621449}" srcOrd="1" destOrd="0" presId="urn:microsoft.com/office/officeart/2008/layout/LinedList"/>
    <dgm:cxn modelId="{C8AE25FE-EF05-4114-BE40-58EC24CCBC5A}" type="presParOf" srcId="{3974E668-FB52-49F8-BA20-9E594534F0FE}" destId="{77611AA6-7295-4198-A693-B88343CB54B5}" srcOrd="2" destOrd="0" presId="urn:microsoft.com/office/officeart/2008/layout/LinedList"/>
    <dgm:cxn modelId="{214C84A4-E490-4024-8B98-B1C2145E3598}" type="presParOf" srcId="{3974E668-FB52-49F8-BA20-9E594534F0FE}" destId="{7858B598-E27A-4D68-BFE3-4BF72118B0E9}" srcOrd="3" destOrd="0" presId="urn:microsoft.com/office/officeart/2008/layout/LinedList"/>
    <dgm:cxn modelId="{4382D016-7DEA-492F-8B7F-4B277CD9C06F}" type="presParOf" srcId="{7858B598-E27A-4D68-BFE3-4BF72118B0E9}" destId="{B3756750-DF9C-4108-B645-F9CEFBFF4F21}" srcOrd="0" destOrd="0" presId="urn:microsoft.com/office/officeart/2008/layout/LinedList"/>
    <dgm:cxn modelId="{92ECD57D-E5AB-4F76-A051-F5BE6136235B}" type="presParOf" srcId="{7858B598-E27A-4D68-BFE3-4BF72118B0E9}" destId="{113D81A1-9BAD-44E7-BDA9-B4DF6FED1D45}" srcOrd="1" destOrd="0" presId="urn:microsoft.com/office/officeart/2008/layout/LinedList"/>
    <dgm:cxn modelId="{73436413-9F21-4961-BC6B-8B68A04367CD}" type="presParOf" srcId="{3974E668-FB52-49F8-BA20-9E594534F0FE}" destId="{A648913E-B0AD-44C0-AAD6-C17CDF896AB6}" srcOrd="4" destOrd="0" presId="urn:microsoft.com/office/officeart/2008/layout/LinedList"/>
    <dgm:cxn modelId="{A703A0C2-9117-44D8-A455-F64D7E2CEBA1}" type="presParOf" srcId="{3974E668-FB52-49F8-BA20-9E594534F0FE}" destId="{97E3A958-1BD1-4FF9-9118-DF6875EBD6C7}" srcOrd="5" destOrd="0" presId="urn:microsoft.com/office/officeart/2008/layout/LinedList"/>
    <dgm:cxn modelId="{22F0A269-D396-4238-958F-490561D879DF}" type="presParOf" srcId="{97E3A958-1BD1-4FF9-9118-DF6875EBD6C7}" destId="{92EC7538-155D-4F09-93D8-CC9DF08D0D39}" srcOrd="0" destOrd="0" presId="urn:microsoft.com/office/officeart/2008/layout/LinedList"/>
    <dgm:cxn modelId="{D3582486-B129-4C7D-AB5D-C21F580C594A}" type="presParOf" srcId="{97E3A958-1BD1-4FF9-9118-DF6875EBD6C7}" destId="{670AC332-5A9E-4932-BAB0-616506561F4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3DFFB2-DBB9-4F12-AD4C-1CD4D5F91E3F}"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F898B7B2-9B86-4D7E-AB45-8D5C29D54AC4}">
      <dgm:prSet phldrT="[Text]" custT="1"/>
      <dgm:spPr>
        <a:gradFill rotWithShape="0">
          <a:gsLst>
            <a:gs pos="0">
              <a:schemeClr val="accent1">
                <a:lumMod val="5000"/>
                <a:lumOff val="95000"/>
              </a:schemeClr>
            </a:gs>
            <a:gs pos="0">
              <a:schemeClr val="accent1">
                <a:lumMod val="45000"/>
                <a:lumOff val="55000"/>
              </a:schemeClr>
            </a:gs>
            <a:gs pos="100000">
              <a:schemeClr val="bg1"/>
            </a:gs>
            <a:gs pos="100000">
              <a:schemeClr val="accent1">
                <a:lumMod val="30000"/>
                <a:lumOff val="70000"/>
              </a:schemeClr>
            </a:gs>
          </a:gsLst>
          <a:lin ang="0" scaled="0"/>
        </a:gradFill>
      </dgm:spPr>
      <dgm:t>
        <a:bodyPr/>
        <a:lstStyle/>
        <a:p>
          <a:r>
            <a:rPr lang="zh-CN" altLang="en-US" sz="2300" dirty="0" smtClean="0">
              <a:solidFill>
                <a:schemeClr val="tx1"/>
              </a:solidFill>
              <a:latin typeface="微软雅黑" panose="020B0503020204020204" pitchFamily="34" charset="-122"/>
              <a:ea typeface="微软雅黑" panose="020B0503020204020204" pitchFamily="34" charset="-122"/>
            </a:rPr>
            <a:t>禽应用至少存在两个国家的用户 ，并且支持这两个国家的语言使用</a:t>
          </a:r>
          <a:endParaRPr lang="zh-CN" altLang="en-US" sz="2300" dirty="0">
            <a:solidFill>
              <a:schemeClr val="tx1"/>
            </a:solidFill>
            <a:latin typeface="微软雅黑" panose="020B0503020204020204" pitchFamily="34" charset="-122"/>
            <a:ea typeface="微软雅黑" panose="020B0503020204020204" pitchFamily="34" charset="-122"/>
          </a:endParaRPr>
        </a:p>
      </dgm:t>
    </dgm:pt>
    <dgm:pt modelId="{564E4DC6-26AC-43A2-B642-121F6D77F346}" type="parTrans" cxnId="{47850AE3-B917-4965-9CE0-C2AC286B53C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758C9B3-A90C-457C-90CF-E025A070068A}" type="sibTrans" cxnId="{47850AE3-B917-4965-9CE0-C2AC286B53C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33D19A5-E992-4517-AF67-B7767B41137E}">
      <dgm:prSet phldrT="[Text]"/>
      <dgm:spPr>
        <a:gradFill rotWithShape="0">
          <a:gsLst>
            <a:gs pos="0">
              <a:schemeClr val="accent1">
                <a:lumMod val="5000"/>
                <a:lumOff val="95000"/>
              </a:schemeClr>
            </a:gs>
            <a:gs pos="0">
              <a:schemeClr val="accent1">
                <a:lumMod val="45000"/>
                <a:lumOff val="55000"/>
              </a:schemeClr>
            </a:gs>
            <a:gs pos="100000">
              <a:schemeClr val="bg1"/>
            </a:gs>
            <a:gs pos="100000">
              <a:schemeClr val="accent1">
                <a:lumMod val="30000"/>
                <a:lumOff val="70000"/>
              </a:schemeClr>
            </a:gs>
          </a:gsLst>
          <a:lin ang="0" scaled="0"/>
        </a:gradFill>
      </dgm:spPr>
      <dgm:t>
        <a:bodyPr/>
        <a:lstStyle/>
        <a:p>
          <a:r>
            <a:rPr lang="zh-CN" altLang="en-US" b="0" i="0" dirty="0" smtClean="0">
              <a:solidFill>
                <a:schemeClr val="tx1"/>
              </a:solidFill>
              <a:latin typeface="微软雅黑" panose="020B0503020204020204" pitchFamily="34" charset="-122"/>
              <a:ea typeface="微软雅黑" panose="020B0503020204020204" pitchFamily="34" charset="-122"/>
            </a:rPr>
            <a:t>国际化的粒度应做到每个作业画面中的所有交互式响应的文本元素</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B0F55E74-F536-4E61-8A29-CD8AF3691FB8}" type="parTrans" cxnId="{3A68B208-4703-40A1-B9B0-DF8C569BE306}">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E14174A-9AD9-4AF9-B02A-593ABC000D7D}" type="sibTrans" cxnId="{3A68B208-4703-40A1-B9B0-DF8C569BE306}">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64FC4A5-7D4F-4C7E-A222-E40DF9380AE9}">
      <dgm:prSet phldrT="[Text]"/>
      <dgm:spPr>
        <a:gradFill rotWithShape="0">
          <a:gsLst>
            <a:gs pos="0">
              <a:schemeClr val="accent1">
                <a:lumMod val="5000"/>
                <a:lumOff val="95000"/>
              </a:schemeClr>
            </a:gs>
            <a:gs pos="0">
              <a:schemeClr val="accent1">
                <a:lumMod val="45000"/>
                <a:lumOff val="55000"/>
              </a:schemeClr>
            </a:gs>
            <a:gs pos="100000">
              <a:schemeClr val="bg1"/>
            </a:gs>
            <a:gs pos="100000">
              <a:schemeClr val="accent1">
                <a:lumMod val="30000"/>
                <a:lumOff val="70000"/>
              </a:schemeClr>
            </a:gs>
          </a:gsLst>
          <a:lin ang="0" scaled="0"/>
        </a:gradFill>
      </dgm:spPr>
      <dgm:t>
        <a:bodyPr/>
        <a:lstStyle/>
        <a:p>
          <a:r>
            <a:rPr lang="zh-CN" altLang="en-US" b="0" i="0" dirty="0" smtClean="0">
              <a:solidFill>
                <a:schemeClr val="tx1"/>
              </a:solidFill>
              <a:latin typeface="微软雅黑" panose="020B0503020204020204" pitchFamily="34" charset="-122"/>
              <a:ea typeface="微软雅黑" panose="020B0503020204020204" pitchFamily="34" charset="-122"/>
            </a:rPr>
            <a:t>每种语言仅使用一个国际化资源文件 ，命名符合流行开发框架的一般习惯</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45D32C45-13EB-4A0E-9850-A2F6FBE1EA91}" type="parTrans" cxnId="{6C775DA6-D8B5-463A-91D6-61491045439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8E13D6-7ADD-49A8-A117-877629ED65D8}" type="sibTrans" cxnId="{6C775DA6-D8B5-463A-91D6-61491045439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E993856-C527-40BC-8D06-B635D4250E75}">
      <dgm:prSet phldrT="[Text]"/>
      <dgm:spPr>
        <a:gradFill rotWithShape="0">
          <a:gsLst>
            <a:gs pos="0">
              <a:schemeClr val="accent1">
                <a:lumMod val="5000"/>
                <a:lumOff val="95000"/>
              </a:schemeClr>
            </a:gs>
            <a:gs pos="0">
              <a:schemeClr val="accent1">
                <a:lumMod val="45000"/>
                <a:lumOff val="55000"/>
              </a:schemeClr>
            </a:gs>
            <a:gs pos="100000">
              <a:schemeClr val="bg1"/>
            </a:gs>
            <a:gs pos="100000">
              <a:schemeClr val="accent1">
                <a:lumMod val="30000"/>
                <a:lumOff val="70000"/>
              </a:schemeClr>
            </a:gs>
          </a:gsLst>
          <a:lin ang="0" scaled="0"/>
        </a:gradFill>
      </dgm:spPr>
      <dgm:t>
        <a:bodyPr/>
        <a:lstStyle/>
        <a:p>
          <a:r>
            <a:rPr lang="zh-CN" altLang="en-US" b="0" i="0" dirty="0" smtClean="0">
              <a:solidFill>
                <a:schemeClr val="tx1"/>
              </a:solidFill>
              <a:latin typeface="微软雅黑" panose="020B0503020204020204" pitchFamily="34" charset="-122"/>
              <a:ea typeface="微软雅黑" panose="020B0503020204020204" pitchFamily="34" charset="-122"/>
            </a:rPr>
            <a:t>国际化语言的切换是根据用户所使用浏览器的语言环境进行自动切换</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AEC8CC99-72BD-4CDB-907C-A46AAF669961}" type="parTrans" cxnId="{33F6B71A-1219-4D4F-9D8F-5720E2DF370B}">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B077294-84E5-464F-B76E-DE2E25C9A1DE}" type="sibTrans" cxnId="{33F6B71A-1219-4D4F-9D8F-5720E2DF370B}">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9F4A7C0-B37A-482F-A955-AE506E95C4B8}" type="pres">
      <dgm:prSet presAssocID="{443DFFB2-DBB9-4F12-AD4C-1CD4D5F91E3F}" presName="Name0" presStyleCnt="0">
        <dgm:presLayoutVars>
          <dgm:dir/>
          <dgm:resizeHandles val="exact"/>
        </dgm:presLayoutVars>
      </dgm:prSet>
      <dgm:spPr/>
      <dgm:t>
        <a:bodyPr/>
        <a:lstStyle/>
        <a:p>
          <a:endParaRPr lang="zh-CN" altLang="en-US"/>
        </a:p>
      </dgm:t>
    </dgm:pt>
    <dgm:pt modelId="{CDB25A26-8D9F-40EF-84E2-F798C917500F}" type="pres">
      <dgm:prSet presAssocID="{F898B7B2-9B86-4D7E-AB45-8D5C29D54AC4}" presName="node" presStyleLbl="node1" presStyleIdx="0" presStyleCnt="4">
        <dgm:presLayoutVars>
          <dgm:bulletEnabled val="1"/>
        </dgm:presLayoutVars>
      </dgm:prSet>
      <dgm:spPr/>
      <dgm:t>
        <a:bodyPr/>
        <a:lstStyle/>
        <a:p>
          <a:endParaRPr lang="zh-CN" altLang="en-US"/>
        </a:p>
      </dgm:t>
    </dgm:pt>
    <dgm:pt modelId="{A9B2512A-F5C7-4BBF-8229-083627C9D570}" type="pres">
      <dgm:prSet presAssocID="{2758C9B3-A90C-457C-90CF-E025A070068A}" presName="sibTrans" presStyleCnt="0"/>
      <dgm:spPr/>
    </dgm:pt>
    <dgm:pt modelId="{C886FC32-0A9B-4A0D-94CF-88E89C4112A9}" type="pres">
      <dgm:prSet presAssocID="{433D19A5-E992-4517-AF67-B7767B41137E}" presName="node" presStyleLbl="node1" presStyleIdx="1" presStyleCnt="4">
        <dgm:presLayoutVars>
          <dgm:bulletEnabled val="1"/>
        </dgm:presLayoutVars>
      </dgm:prSet>
      <dgm:spPr/>
      <dgm:t>
        <a:bodyPr/>
        <a:lstStyle/>
        <a:p>
          <a:endParaRPr lang="zh-CN" altLang="en-US"/>
        </a:p>
      </dgm:t>
    </dgm:pt>
    <dgm:pt modelId="{65958D48-C398-4E8E-A5E9-D51161E2690F}" type="pres">
      <dgm:prSet presAssocID="{BE14174A-9AD9-4AF9-B02A-593ABC000D7D}" presName="sibTrans" presStyleCnt="0"/>
      <dgm:spPr/>
    </dgm:pt>
    <dgm:pt modelId="{B3271C29-ADED-4578-9E88-423889F24624}" type="pres">
      <dgm:prSet presAssocID="{464FC4A5-7D4F-4C7E-A222-E40DF9380AE9}" presName="node" presStyleLbl="node1" presStyleIdx="2" presStyleCnt="4">
        <dgm:presLayoutVars>
          <dgm:bulletEnabled val="1"/>
        </dgm:presLayoutVars>
      </dgm:prSet>
      <dgm:spPr/>
      <dgm:t>
        <a:bodyPr/>
        <a:lstStyle/>
        <a:p>
          <a:endParaRPr lang="zh-CN" altLang="en-US"/>
        </a:p>
      </dgm:t>
    </dgm:pt>
    <dgm:pt modelId="{B289C36D-5873-4583-A18D-AA6ED6133AE4}" type="pres">
      <dgm:prSet presAssocID="{748E13D6-7ADD-49A8-A117-877629ED65D8}" presName="sibTrans" presStyleCnt="0"/>
      <dgm:spPr/>
    </dgm:pt>
    <dgm:pt modelId="{F90E9762-163E-4C63-BF5C-27D9CEB260BB}" type="pres">
      <dgm:prSet presAssocID="{CE993856-C527-40BC-8D06-B635D4250E75}" presName="node" presStyleLbl="node1" presStyleIdx="3" presStyleCnt="4">
        <dgm:presLayoutVars>
          <dgm:bulletEnabled val="1"/>
        </dgm:presLayoutVars>
      </dgm:prSet>
      <dgm:spPr/>
      <dgm:t>
        <a:bodyPr/>
        <a:lstStyle/>
        <a:p>
          <a:endParaRPr lang="zh-CN" altLang="en-US"/>
        </a:p>
      </dgm:t>
    </dgm:pt>
  </dgm:ptLst>
  <dgm:cxnLst>
    <dgm:cxn modelId="{3A68B208-4703-40A1-B9B0-DF8C569BE306}" srcId="{443DFFB2-DBB9-4F12-AD4C-1CD4D5F91E3F}" destId="{433D19A5-E992-4517-AF67-B7767B41137E}" srcOrd="1" destOrd="0" parTransId="{B0F55E74-F536-4E61-8A29-CD8AF3691FB8}" sibTransId="{BE14174A-9AD9-4AF9-B02A-593ABC000D7D}"/>
    <dgm:cxn modelId="{24E174A3-2CB0-48B5-A483-A0F9C6FCAB23}" type="presOf" srcId="{F898B7B2-9B86-4D7E-AB45-8D5C29D54AC4}" destId="{CDB25A26-8D9F-40EF-84E2-F798C917500F}" srcOrd="0" destOrd="0" presId="urn:microsoft.com/office/officeart/2005/8/layout/hList6"/>
    <dgm:cxn modelId="{48E7A353-4AC5-4F52-94E0-6FFAE2847D3E}" type="presOf" srcId="{CE993856-C527-40BC-8D06-B635D4250E75}" destId="{F90E9762-163E-4C63-BF5C-27D9CEB260BB}" srcOrd="0" destOrd="0" presId="urn:microsoft.com/office/officeart/2005/8/layout/hList6"/>
    <dgm:cxn modelId="{33F6B71A-1219-4D4F-9D8F-5720E2DF370B}" srcId="{443DFFB2-DBB9-4F12-AD4C-1CD4D5F91E3F}" destId="{CE993856-C527-40BC-8D06-B635D4250E75}" srcOrd="3" destOrd="0" parTransId="{AEC8CC99-72BD-4CDB-907C-A46AAF669961}" sibTransId="{8B077294-84E5-464F-B76E-DE2E25C9A1DE}"/>
    <dgm:cxn modelId="{8EC36500-C298-4A4A-B47C-CF81A838B41D}" type="presOf" srcId="{433D19A5-E992-4517-AF67-B7767B41137E}" destId="{C886FC32-0A9B-4A0D-94CF-88E89C4112A9}" srcOrd="0" destOrd="0" presId="urn:microsoft.com/office/officeart/2005/8/layout/hList6"/>
    <dgm:cxn modelId="{47850AE3-B917-4965-9CE0-C2AC286B53C1}" srcId="{443DFFB2-DBB9-4F12-AD4C-1CD4D5F91E3F}" destId="{F898B7B2-9B86-4D7E-AB45-8D5C29D54AC4}" srcOrd="0" destOrd="0" parTransId="{564E4DC6-26AC-43A2-B642-121F6D77F346}" sibTransId="{2758C9B3-A90C-457C-90CF-E025A070068A}"/>
    <dgm:cxn modelId="{6C775DA6-D8B5-463A-91D6-614910454391}" srcId="{443DFFB2-DBB9-4F12-AD4C-1CD4D5F91E3F}" destId="{464FC4A5-7D4F-4C7E-A222-E40DF9380AE9}" srcOrd="2" destOrd="0" parTransId="{45D32C45-13EB-4A0E-9850-A2F6FBE1EA91}" sibTransId="{748E13D6-7ADD-49A8-A117-877629ED65D8}"/>
    <dgm:cxn modelId="{FEE4278B-B11D-4FD1-BD27-7D2E4C19EDE9}" type="presOf" srcId="{464FC4A5-7D4F-4C7E-A222-E40DF9380AE9}" destId="{B3271C29-ADED-4578-9E88-423889F24624}" srcOrd="0" destOrd="0" presId="urn:microsoft.com/office/officeart/2005/8/layout/hList6"/>
    <dgm:cxn modelId="{3C67D685-14CA-405A-8078-B194CEC07CD5}" type="presOf" srcId="{443DFFB2-DBB9-4F12-AD4C-1CD4D5F91E3F}" destId="{09F4A7C0-B37A-482F-A955-AE506E95C4B8}" srcOrd="0" destOrd="0" presId="urn:microsoft.com/office/officeart/2005/8/layout/hList6"/>
    <dgm:cxn modelId="{BB5A5E63-CF43-42A4-86DF-EE97D7614AF9}" type="presParOf" srcId="{09F4A7C0-B37A-482F-A955-AE506E95C4B8}" destId="{CDB25A26-8D9F-40EF-84E2-F798C917500F}" srcOrd="0" destOrd="0" presId="urn:microsoft.com/office/officeart/2005/8/layout/hList6"/>
    <dgm:cxn modelId="{4CF054DD-109A-493E-9FC3-7024AB7E2AFC}" type="presParOf" srcId="{09F4A7C0-B37A-482F-A955-AE506E95C4B8}" destId="{A9B2512A-F5C7-4BBF-8229-083627C9D570}" srcOrd="1" destOrd="0" presId="urn:microsoft.com/office/officeart/2005/8/layout/hList6"/>
    <dgm:cxn modelId="{CB458C8A-8DBF-46C1-8569-E993FA3399AC}" type="presParOf" srcId="{09F4A7C0-B37A-482F-A955-AE506E95C4B8}" destId="{C886FC32-0A9B-4A0D-94CF-88E89C4112A9}" srcOrd="2" destOrd="0" presId="urn:microsoft.com/office/officeart/2005/8/layout/hList6"/>
    <dgm:cxn modelId="{2907D1D3-1B1E-4618-B650-BCE2DF8F7AF9}" type="presParOf" srcId="{09F4A7C0-B37A-482F-A955-AE506E95C4B8}" destId="{65958D48-C398-4E8E-A5E9-D51161E2690F}" srcOrd="3" destOrd="0" presId="urn:microsoft.com/office/officeart/2005/8/layout/hList6"/>
    <dgm:cxn modelId="{F69C181B-2DFD-4ABC-850C-F239D046697B}" type="presParOf" srcId="{09F4A7C0-B37A-482F-A955-AE506E95C4B8}" destId="{B3271C29-ADED-4578-9E88-423889F24624}" srcOrd="4" destOrd="0" presId="urn:microsoft.com/office/officeart/2005/8/layout/hList6"/>
    <dgm:cxn modelId="{39D3A6B7-6257-415E-BAA9-21CA95418363}" type="presParOf" srcId="{09F4A7C0-B37A-482F-A955-AE506E95C4B8}" destId="{B289C36D-5873-4583-A18D-AA6ED6133AE4}" srcOrd="5" destOrd="0" presId="urn:microsoft.com/office/officeart/2005/8/layout/hList6"/>
    <dgm:cxn modelId="{5E4D2758-DBB2-486F-B40B-2205FE965993}" type="presParOf" srcId="{09F4A7C0-B37A-482F-A955-AE506E95C4B8}" destId="{F90E9762-163E-4C63-BF5C-27D9CEB260BB}"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88CBB2-7EA1-44C9-8F84-B43E6A5D62C5}" type="doc">
      <dgm:prSet loTypeId="urn:microsoft.com/office/officeart/2008/layout/VerticalCircleList" loCatId="list" qsTypeId="urn:microsoft.com/office/officeart/2005/8/quickstyle/3d2" qsCatId="3D" csTypeId="urn:microsoft.com/office/officeart/2005/8/colors/accent1_2" csCatId="accent1" phldr="1"/>
      <dgm:spPr/>
      <dgm:t>
        <a:bodyPr/>
        <a:lstStyle/>
        <a:p>
          <a:endParaRPr lang="zh-CN" altLang="en-US"/>
        </a:p>
      </dgm:t>
    </dgm:pt>
    <dgm:pt modelId="{EE502CD3-0AAA-468D-BD17-3B9E33F59A04}">
      <dgm:prSet custT="1"/>
      <dgm:spPr/>
      <dgm:t>
        <a:bodyPr/>
        <a:lstStyle/>
        <a:p>
          <a:pPr algn="l" rtl="0"/>
          <a:r>
            <a:rPr lang="zh-CN" sz="1800" dirty="0" smtClean="0">
              <a:latin typeface="微软雅黑" panose="020B0503020204020204" pitchFamily="34" charset="-122"/>
              <a:ea typeface="微软雅黑" panose="020B0503020204020204" pitchFamily="34" charset="-122"/>
            </a:rPr>
            <a:t>每个作业画面中一般包括的浏览器识别的元素</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Button</a:t>
          </a:r>
          <a:r>
            <a:rPr lang="zh-CN" sz="1800" dirty="0" smtClean="0">
              <a:latin typeface="微软雅黑" panose="020B0503020204020204" pitchFamily="34" charset="-122"/>
              <a:ea typeface="微软雅黑" panose="020B0503020204020204" pitchFamily="34" charset="-122"/>
            </a:rPr>
            <a:t>的文本、</a:t>
          </a:r>
          <a:r>
            <a:rPr lang="en-US" sz="1800" dirty="0" smtClean="0">
              <a:latin typeface="微软雅黑" panose="020B0503020204020204" pitchFamily="34" charset="-122"/>
              <a:ea typeface="微软雅黑" panose="020B0503020204020204" pitchFamily="34" charset="-122"/>
            </a:rPr>
            <a:t>Form</a:t>
          </a:r>
          <a:r>
            <a:rPr lang="zh-CN" sz="1800" dirty="0" smtClean="0">
              <a:latin typeface="微软雅黑" panose="020B0503020204020204" pitchFamily="34" charset="-122"/>
              <a:ea typeface="微软雅黑" panose="020B0503020204020204" pitchFamily="34" charset="-122"/>
            </a:rPr>
            <a:t>表单表单域</a:t>
          </a:r>
          <a:r>
            <a:rPr lang="en-US" sz="1800" dirty="0" smtClean="0">
              <a:latin typeface="微软雅黑" panose="020B0503020204020204" pitchFamily="34" charset="-122"/>
              <a:ea typeface="微软雅黑" panose="020B0503020204020204" pitchFamily="34" charset="-122"/>
            </a:rPr>
            <a:t>Label </a:t>
          </a:r>
          <a:r>
            <a:rPr lang="zh-CN" sz="1800" dirty="0" smtClean="0">
              <a:latin typeface="微软雅黑" panose="020B0503020204020204" pitchFamily="34" charset="-122"/>
              <a:ea typeface="微软雅黑" panose="020B0503020204020204" pitchFamily="34" charset="-122"/>
            </a:rPr>
            <a:t>、</a:t>
          </a:r>
          <a:r>
            <a:rPr lang="en-US" sz="1800" dirty="0" smtClean="0">
              <a:latin typeface="微软雅黑" panose="020B0503020204020204" pitchFamily="34" charset="-122"/>
              <a:ea typeface="微软雅黑" panose="020B0503020204020204" pitchFamily="34" charset="-122"/>
            </a:rPr>
            <a:t>EasyUI Table</a:t>
          </a:r>
          <a:r>
            <a:rPr lang="zh-CN" sz="1800" dirty="0" smtClean="0">
              <a:latin typeface="微软雅黑" panose="020B0503020204020204" pitchFamily="34" charset="-122"/>
              <a:ea typeface="微软雅黑" panose="020B0503020204020204" pitchFamily="34" charset="-122"/>
            </a:rPr>
            <a:t>表头、</a:t>
          </a:r>
          <a:r>
            <a:rPr lang="zh-CN" altLang="en-US" sz="1800" dirty="0" smtClean="0">
              <a:latin typeface="微软雅黑" panose="020B0503020204020204" pitchFamily="34" charset="-122"/>
              <a:ea typeface="微软雅黑" panose="020B0503020204020204" pitchFamily="34" charset="-122"/>
            </a:rPr>
            <a:t>下拉选单文本、</a:t>
          </a:r>
          <a:r>
            <a:rPr lang="zh-CN" sz="1800" dirty="0" smtClean="0">
              <a:latin typeface="微软雅黑" panose="020B0503020204020204" pitchFamily="34" charset="-122"/>
              <a:ea typeface="微软雅黑" panose="020B0503020204020204" pitchFamily="34" charset="-122"/>
            </a:rPr>
            <a:t>弹出框标题</a:t>
          </a:r>
          <a:r>
            <a:rPr lang="zh-CN" altLang="en-US" sz="1800" dirty="0" smtClean="0">
              <a:latin typeface="微软雅黑" panose="020B0503020204020204" pitchFamily="34" charset="-122"/>
              <a:ea typeface="微软雅黑" panose="020B0503020204020204" pitchFamily="34" charset="-122"/>
            </a:rPr>
            <a:t>及</a:t>
          </a:r>
          <a:r>
            <a:rPr lang="zh-CN" sz="1800" dirty="0" smtClean="0">
              <a:latin typeface="微软雅黑" panose="020B0503020204020204" pitchFamily="34" charset="-122"/>
              <a:ea typeface="微软雅黑" panose="020B0503020204020204" pitchFamily="34" charset="-122"/>
            </a:rPr>
            <a:t>信息、显示数据标识转换、图形报表中图形标题</a:t>
          </a:r>
          <a:r>
            <a:rPr lang="zh-CN" altLang="en-US" sz="1800" dirty="0" smtClean="0">
              <a:latin typeface="微软雅黑" panose="020B0503020204020204" pitchFamily="34" charset="-122"/>
              <a:ea typeface="微软雅黑" panose="020B0503020204020204" pitchFamily="34" charset="-122"/>
            </a:rPr>
            <a:t>）</a:t>
          </a:r>
          <a:endParaRPr lang="zh-CN" sz="1800" dirty="0">
            <a:latin typeface="微软雅黑" panose="020B0503020204020204" pitchFamily="34" charset="-122"/>
            <a:ea typeface="微软雅黑" panose="020B0503020204020204" pitchFamily="34" charset="-122"/>
          </a:endParaRPr>
        </a:p>
      </dgm:t>
    </dgm:pt>
    <dgm:pt modelId="{402B51EE-0B33-434B-895F-0FC286EEEB74}" type="parTrans" cxnId="{63E0DD68-78BD-466A-94F3-9C3950F43209}">
      <dgm:prSet/>
      <dgm:spPr/>
      <dgm:t>
        <a:bodyPr/>
        <a:lstStyle/>
        <a:p>
          <a:pPr algn="l"/>
          <a:endParaRPr lang="zh-CN" altLang="en-US"/>
        </a:p>
      </dgm:t>
    </dgm:pt>
    <dgm:pt modelId="{F934F412-CF9C-496C-ADAE-9C15621DB0DB}" type="sibTrans" cxnId="{63E0DD68-78BD-466A-94F3-9C3950F43209}">
      <dgm:prSet/>
      <dgm:spPr/>
      <dgm:t>
        <a:bodyPr/>
        <a:lstStyle/>
        <a:p>
          <a:pPr algn="l"/>
          <a:endParaRPr lang="zh-CN" altLang="en-US"/>
        </a:p>
      </dgm:t>
    </dgm:pt>
    <dgm:pt modelId="{77CE4042-C0BA-447B-B34E-6C08A5C38596}">
      <dgm:prSet custT="1"/>
      <dgm:spPr/>
      <dgm:t>
        <a:bodyPr/>
        <a:lstStyle/>
        <a:p>
          <a:pPr algn="l" rtl="0"/>
          <a:r>
            <a:rPr lang="zh-CN" altLang="en-US" sz="1800" dirty="0" smtClean="0">
              <a:latin typeface="微软雅黑" panose="020B0503020204020204" pitchFamily="34" charset="-122"/>
              <a:ea typeface="微软雅黑" panose="020B0503020204020204" pitchFamily="34" charset="-122"/>
            </a:rPr>
            <a:t>前</a:t>
          </a:r>
          <a:r>
            <a:rPr lang="zh-CN" sz="1800" dirty="0" smtClean="0">
              <a:latin typeface="微软雅黑" panose="020B0503020204020204" pitchFamily="34" charset="-122"/>
              <a:ea typeface="微软雅黑" panose="020B0503020204020204" pitchFamily="34" charset="-122"/>
            </a:rPr>
            <a:t>端界面请求</a:t>
          </a:r>
          <a:r>
            <a:rPr lang="en-US" sz="1800" dirty="0" smtClean="0">
              <a:latin typeface="微软雅黑" panose="020B0503020204020204" pitchFamily="34" charset="-122"/>
              <a:ea typeface="微软雅黑" panose="020B0503020204020204" pitchFamily="34" charset="-122"/>
            </a:rPr>
            <a:t>Controller</a:t>
          </a:r>
          <a:r>
            <a:rPr lang="zh-CN" sz="1800" dirty="0" smtClean="0">
              <a:latin typeface="微软雅黑" panose="020B0503020204020204" pitchFamily="34" charset="-122"/>
              <a:ea typeface="微软雅黑" panose="020B0503020204020204" pitchFamily="34" charset="-122"/>
            </a:rPr>
            <a:t>层时，开发人员实现的接口的校验，包括通过通过</a:t>
          </a:r>
          <a:r>
            <a:rPr lang="en-US" sz="1800" dirty="0" smtClean="0">
              <a:latin typeface="微软雅黑" panose="020B0503020204020204" pitchFamily="34" charset="-122"/>
              <a:ea typeface="微软雅黑" panose="020B0503020204020204" pitchFamily="34" charset="-122"/>
            </a:rPr>
            <a:t>Map</a:t>
          </a:r>
          <a:r>
            <a:rPr lang="zh-CN" sz="1800" dirty="0" smtClean="0">
              <a:latin typeface="微软雅黑" panose="020B0503020204020204" pitchFamily="34" charset="-122"/>
              <a:ea typeface="微软雅黑" panose="020B0503020204020204" pitchFamily="34" charset="-122"/>
            </a:rPr>
            <a:t>传输结果数据中的自定义的中文信息</a:t>
          </a:r>
          <a:endParaRPr lang="zh-CN" sz="1800" dirty="0">
            <a:latin typeface="微软雅黑" panose="020B0503020204020204" pitchFamily="34" charset="-122"/>
            <a:ea typeface="微软雅黑" panose="020B0503020204020204" pitchFamily="34" charset="-122"/>
          </a:endParaRPr>
        </a:p>
      </dgm:t>
    </dgm:pt>
    <dgm:pt modelId="{E4C3AC9E-DA65-4883-8B58-5E78A043DF41}" type="parTrans" cxnId="{041E0C28-919D-486E-B8E8-6FC68C1A79EE}">
      <dgm:prSet/>
      <dgm:spPr/>
      <dgm:t>
        <a:bodyPr/>
        <a:lstStyle/>
        <a:p>
          <a:pPr algn="l"/>
          <a:endParaRPr lang="zh-CN" altLang="en-US"/>
        </a:p>
      </dgm:t>
    </dgm:pt>
    <dgm:pt modelId="{E6C2D7F5-5BEB-4E6A-8F45-2C30A4555D22}" type="sibTrans" cxnId="{041E0C28-919D-486E-B8E8-6FC68C1A79EE}">
      <dgm:prSet/>
      <dgm:spPr/>
      <dgm:t>
        <a:bodyPr/>
        <a:lstStyle/>
        <a:p>
          <a:pPr algn="l"/>
          <a:endParaRPr lang="zh-CN" altLang="en-US"/>
        </a:p>
      </dgm:t>
    </dgm:pt>
    <dgm:pt modelId="{6AECB3A3-EE77-457C-8D75-34842D90AFCA}">
      <dgm:prSet custT="1"/>
      <dgm:spPr/>
      <dgm:t>
        <a:bodyPr/>
        <a:lstStyle/>
        <a:p>
          <a:pPr algn="l" rtl="0"/>
          <a:r>
            <a:rPr lang="zh-CN" sz="1800" dirty="0" smtClean="0">
              <a:latin typeface="微软雅黑" panose="020B0503020204020204" pitchFamily="34" charset="-122"/>
              <a:ea typeface="微软雅黑" panose="020B0503020204020204" pitchFamily="34" charset="-122"/>
            </a:rPr>
            <a:t>根据业务实现的需要，在</a:t>
          </a:r>
          <a:r>
            <a:rPr lang="en-US" sz="1800" dirty="0" smtClean="0">
              <a:latin typeface="微软雅黑" panose="020B0503020204020204" pitchFamily="34" charset="-122"/>
              <a:ea typeface="微软雅黑" panose="020B0503020204020204" pitchFamily="34" charset="-122"/>
            </a:rPr>
            <a:t>Service</a:t>
          </a:r>
          <a:r>
            <a:rPr lang="zh-CN" sz="1800" dirty="0" smtClean="0">
              <a:latin typeface="微软雅黑" panose="020B0503020204020204" pitchFamily="34" charset="-122"/>
              <a:ea typeface="微软雅黑" panose="020B0503020204020204" pitchFamily="34" charset="-122"/>
            </a:rPr>
            <a:t>层由开发人员主动抛出的异常信息，这些信息通常继承</a:t>
          </a:r>
          <a:r>
            <a:rPr lang="en-US" sz="1800" dirty="0" smtClean="0">
              <a:latin typeface="微软雅黑" panose="020B0503020204020204" pitchFamily="34" charset="-122"/>
              <a:ea typeface="微软雅黑" panose="020B0503020204020204" pitchFamily="34" charset="-122"/>
            </a:rPr>
            <a:t>NlbpBizException</a:t>
          </a:r>
          <a:r>
            <a:rPr lang="zh-CN" sz="1800" dirty="0" smtClean="0">
              <a:latin typeface="微软雅黑" panose="020B0503020204020204" pitchFamily="34" charset="-122"/>
              <a:ea typeface="微软雅黑" panose="020B0503020204020204" pitchFamily="34" charset="-122"/>
            </a:rPr>
            <a:t>的构造函数，将</a:t>
          </a:r>
          <a:r>
            <a:rPr lang="en-US" sz="1800" dirty="0" smtClean="0">
              <a:latin typeface="微软雅黑" panose="020B0503020204020204" pitchFamily="34" charset="-122"/>
              <a:ea typeface="微软雅黑" panose="020B0503020204020204" pitchFamily="34" charset="-122"/>
            </a:rPr>
            <a:t>Message</a:t>
          </a:r>
          <a:r>
            <a:rPr lang="zh-CN" sz="1800" dirty="0" smtClean="0">
              <a:latin typeface="微软雅黑" panose="020B0503020204020204" pitchFamily="34" charset="-122"/>
              <a:ea typeface="微软雅黑" panose="020B0503020204020204" pitchFamily="34" charset="-122"/>
            </a:rPr>
            <a:t>信息抛到前端界面</a:t>
          </a:r>
          <a:endParaRPr lang="zh-CN" sz="1800" dirty="0">
            <a:latin typeface="微软雅黑" panose="020B0503020204020204" pitchFamily="34" charset="-122"/>
            <a:ea typeface="微软雅黑" panose="020B0503020204020204" pitchFamily="34" charset="-122"/>
          </a:endParaRPr>
        </a:p>
      </dgm:t>
    </dgm:pt>
    <dgm:pt modelId="{16D6E7DA-7D6F-49C9-B403-E067802E4607}" type="parTrans" cxnId="{12AEFD09-4080-4AA7-AB0C-20009473CD6E}">
      <dgm:prSet/>
      <dgm:spPr/>
      <dgm:t>
        <a:bodyPr/>
        <a:lstStyle/>
        <a:p>
          <a:pPr algn="l"/>
          <a:endParaRPr lang="zh-CN" altLang="en-US"/>
        </a:p>
      </dgm:t>
    </dgm:pt>
    <dgm:pt modelId="{14C62AFA-5F9F-4EB1-A558-0FFAE0E55F76}" type="sibTrans" cxnId="{12AEFD09-4080-4AA7-AB0C-20009473CD6E}">
      <dgm:prSet/>
      <dgm:spPr/>
      <dgm:t>
        <a:bodyPr/>
        <a:lstStyle/>
        <a:p>
          <a:pPr algn="l"/>
          <a:endParaRPr lang="zh-CN" altLang="en-US"/>
        </a:p>
      </dgm:t>
    </dgm:pt>
    <dgm:pt modelId="{1AAD5A1C-0F4C-461A-B852-8A2576B1F5FA}">
      <dgm:prSet custT="1"/>
      <dgm:spPr/>
      <dgm:t>
        <a:bodyPr/>
        <a:lstStyle/>
        <a:p>
          <a:pPr algn="l" rtl="0"/>
          <a:r>
            <a:rPr lang="zh-CN" altLang="en-US" sz="1800" dirty="0" smtClean="0">
              <a:latin typeface="微软雅黑" panose="020B0503020204020204" pitchFamily="34" charset="-122"/>
              <a:ea typeface="微软雅黑" panose="020B0503020204020204" pitchFamily="34" charset="-122"/>
            </a:rPr>
            <a:t>所有</a:t>
          </a:r>
          <a:r>
            <a:rPr lang="en-US" altLang="zh-CN" sz="1800" dirty="0" smtClean="0">
              <a:latin typeface="微软雅黑" panose="020B0503020204020204" pitchFamily="34" charset="-122"/>
              <a:ea typeface="微软雅黑" panose="020B0503020204020204" pitchFamily="34" charset="-122"/>
            </a:rPr>
            <a:t>Java</a:t>
          </a:r>
          <a:r>
            <a:rPr lang="zh-CN" sz="1800" dirty="0" smtClean="0">
              <a:latin typeface="微软雅黑" panose="020B0503020204020204" pitchFamily="34" charset="-122"/>
              <a:ea typeface="微软雅黑" panose="020B0503020204020204" pitchFamily="34" charset="-122"/>
            </a:rPr>
            <a:t>类中的静态常量</a:t>
          </a:r>
          <a:r>
            <a:rPr lang="zh-CN" altLang="en-US" sz="1800" dirty="0" smtClean="0">
              <a:latin typeface="微软雅黑" panose="020B0503020204020204" pitchFamily="34" charset="-122"/>
              <a:ea typeface="微软雅黑" panose="020B0503020204020204" pitchFamily="34" charset="-122"/>
            </a:rPr>
            <a:t>及</a:t>
          </a:r>
          <a:r>
            <a:rPr lang="zh-CN" sz="1800" dirty="0" smtClean="0">
              <a:latin typeface="微软雅黑" panose="020B0503020204020204" pitchFamily="34" charset="-122"/>
              <a:ea typeface="微软雅黑" panose="020B0503020204020204" pitchFamily="34" charset="-122"/>
            </a:rPr>
            <a:t>枚举</a:t>
          </a:r>
          <a:r>
            <a:rPr lang="zh-CN" altLang="en-US" sz="1800" dirty="0" smtClean="0">
              <a:latin typeface="微软雅黑" panose="020B0503020204020204" pitchFamily="34" charset="-122"/>
              <a:ea typeface="微软雅黑" panose="020B0503020204020204" pitchFamily="34" charset="-122"/>
            </a:rPr>
            <a:t>类型</a:t>
          </a:r>
          <a:r>
            <a:rPr lang="zh-CN" sz="1800" dirty="0" smtClean="0">
              <a:latin typeface="微软雅黑" panose="020B0503020204020204" pitchFamily="34" charset="-122"/>
              <a:ea typeface="微软雅黑" panose="020B0503020204020204" pitchFamily="34" charset="-122"/>
            </a:rPr>
            <a:t>，涉及到中文的部分</a:t>
          </a:r>
          <a:r>
            <a:rPr lang="zh-CN" altLang="en-US" sz="1800" dirty="0" smtClean="0">
              <a:latin typeface="微软雅黑" panose="020B0503020204020204" pitchFamily="34" charset="-122"/>
              <a:ea typeface="微软雅黑" panose="020B0503020204020204" pitchFamily="34" charset="-122"/>
            </a:rPr>
            <a:t>，以及写死在程序逻辑中的中文部分</a:t>
          </a:r>
          <a:endParaRPr lang="zh-CN" sz="1800" dirty="0">
            <a:latin typeface="微软雅黑" panose="020B0503020204020204" pitchFamily="34" charset="-122"/>
            <a:ea typeface="微软雅黑" panose="020B0503020204020204" pitchFamily="34" charset="-122"/>
          </a:endParaRPr>
        </a:p>
      </dgm:t>
    </dgm:pt>
    <dgm:pt modelId="{1A5C45CE-53A5-4E38-AC24-17736FE8D2B8}" type="parTrans" cxnId="{1BB9C5E0-27F6-47F0-8D92-40024AB20AA1}">
      <dgm:prSet/>
      <dgm:spPr/>
      <dgm:t>
        <a:bodyPr/>
        <a:lstStyle/>
        <a:p>
          <a:pPr algn="l"/>
          <a:endParaRPr lang="zh-CN" altLang="en-US"/>
        </a:p>
      </dgm:t>
    </dgm:pt>
    <dgm:pt modelId="{377E99E6-297A-4DBC-9515-4A35E3378BE4}" type="sibTrans" cxnId="{1BB9C5E0-27F6-47F0-8D92-40024AB20AA1}">
      <dgm:prSet/>
      <dgm:spPr/>
      <dgm:t>
        <a:bodyPr/>
        <a:lstStyle/>
        <a:p>
          <a:pPr algn="l"/>
          <a:endParaRPr lang="zh-CN" altLang="en-US"/>
        </a:p>
      </dgm:t>
    </dgm:pt>
    <dgm:pt modelId="{96726644-CAE3-4884-8103-95480C257C02}" type="pres">
      <dgm:prSet presAssocID="{1888CBB2-7EA1-44C9-8F84-B43E6A5D62C5}" presName="Name0" presStyleCnt="0">
        <dgm:presLayoutVars>
          <dgm:dir/>
        </dgm:presLayoutVars>
      </dgm:prSet>
      <dgm:spPr/>
      <dgm:t>
        <a:bodyPr/>
        <a:lstStyle/>
        <a:p>
          <a:endParaRPr lang="zh-CN" altLang="en-US"/>
        </a:p>
      </dgm:t>
    </dgm:pt>
    <dgm:pt modelId="{42007A4D-287A-46C4-8574-2A5610F4D77D}" type="pres">
      <dgm:prSet presAssocID="{EE502CD3-0AAA-468D-BD17-3B9E33F59A04}" presName="noChildren" presStyleCnt="0"/>
      <dgm:spPr/>
    </dgm:pt>
    <dgm:pt modelId="{A4B2BC72-B0D4-496C-B90F-FB8B509AD0D8}" type="pres">
      <dgm:prSet presAssocID="{EE502CD3-0AAA-468D-BD17-3B9E33F59A04}" presName="gap" presStyleCnt="0"/>
      <dgm:spPr/>
    </dgm:pt>
    <dgm:pt modelId="{B6B854C8-5A7C-47C7-AD1A-CD0C44BF37A0}" type="pres">
      <dgm:prSet presAssocID="{EE502CD3-0AAA-468D-BD17-3B9E33F59A04}" presName="medCircle2" presStyleLbl="vennNode1" presStyleIdx="0" presStyleCnt="4" custScaleX="39377" custScaleY="39377" custLinFactX="-65949" custLinFactNeighborX="-100000"/>
      <dgm:spPr/>
    </dgm:pt>
    <dgm:pt modelId="{5AF3F506-E6A4-4D4A-BA7C-67824418A7D4}" type="pres">
      <dgm:prSet presAssocID="{EE502CD3-0AAA-468D-BD17-3B9E33F59A04}" presName="txLvlOnly1" presStyleLbl="revTx" presStyleIdx="0" presStyleCnt="4" custScaleX="166888" custLinFactNeighborX="54524"/>
      <dgm:spPr/>
      <dgm:t>
        <a:bodyPr/>
        <a:lstStyle/>
        <a:p>
          <a:endParaRPr lang="zh-CN" altLang="en-US"/>
        </a:p>
      </dgm:t>
    </dgm:pt>
    <dgm:pt modelId="{756AE04F-EA8F-43A7-825C-A56643A5B0BD}" type="pres">
      <dgm:prSet presAssocID="{77CE4042-C0BA-447B-B34E-6C08A5C38596}" presName="noChildren" presStyleCnt="0"/>
      <dgm:spPr/>
    </dgm:pt>
    <dgm:pt modelId="{A0B10910-1B0B-484E-92E6-043E7C2AD247}" type="pres">
      <dgm:prSet presAssocID="{77CE4042-C0BA-447B-B34E-6C08A5C38596}" presName="gap" presStyleCnt="0"/>
      <dgm:spPr/>
    </dgm:pt>
    <dgm:pt modelId="{40334ED3-1318-4C43-A590-D74ADB9AB482}" type="pres">
      <dgm:prSet presAssocID="{77CE4042-C0BA-447B-B34E-6C08A5C38596}" presName="medCircle2" presStyleLbl="vennNode1" presStyleIdx="1" presStyleCnt="4" custScaleX="39377" custScaleY="39377" custLinFactX="-65949" custLinFactNeighborX="-100000"/>
      <dgm:spPr/>
      <dgm:t>
        <a:bodyPr/>
        <a:lstStyle/>
        <a:p>
          <a:endParaRPr lang="zh-CN" altLang="en-US"/>
        </a:p>
      </dgm:t>
    </dgm:pt>
    <dgm:pt modelId="{002131F7-7B48-45CE-890F-E237F717EB56}" type="pres">
      <dgm:prSet presAssocID="{77CE4042-C0BA-447B-B34E-6C08A5C38596}" presName="txLvlOnly1" presStyleLbl="revTx" presStyleIdx="1" presStyleCnt="4" custScaleX="166888" custLinFactNeighborX="54524"/>
      <dgm:spPr/>
      <dgm:t>
        <a:bodyPr/>
        <a:lstStyle/>
        <a:p>
          <a:endParaRPr lang="zh-CN" altLang="en-US"/>
        </a:p>
      </dgm:t>
    </dgm:pt>
    <dgm:pt modelId="{FBA76855-2ADD-4555-A5A4-7D76D6803407}" type="pres">
      <dgm:prSet presAssocID="{6AECB3A3-EE77-457C-8D75-34842D90AFCA}" presName="noChildren" presStyleCnt="0"/>
      <dgm:spPr/>
    </dgm:pt>
    <dgm:pt modelId="{58057687-AE05-4E51-AF97-9BDA0330A2EC}" type="pres">
      <dgm:prSet presAssocID="{6AECB3A3-EE77-457C-8D75-34842D90AFCA}" presName="gap" presStyleCnt="0"/>
      <dgm:spPr/>
    </dgm:pt>
    <dgm:pt modelId="{A7B492AE-1183-48FA-B7C3-8AF789530F27}" type="pres">
      <dgm:prSet presAssocID="{6AECB3A3-EE77-457C-8D75-34842D90AFCA}" presName="medCircle2" presStyleLbl="vennNode1" presStyleIdx="2" presStyleCnt="4" custScaleX="39377" custScaleY="39377" custLinFactX="-65949" custLinFactNeighborX="-100000"/>
      <dgm:spPr/>
    </dgm:pt>
    <dgm:pt modelId="{37569D08-660E-4D17-AB81-954012855073}" type="pres">
      <dgm:prSet presAssocID="{6AECB3A3-EE77-457C-8D75-34842D90AFCA}" presName="txLvlOnly1" presStyleLbl="revTx" presStyleIdx="2" presStyleCnt="4" custScaleX="166888" custLinFactNeighborX="54524"/>
      <dgm:spPr/>
      <dgm:t>
        <a:bodyPr/>
        <a:lstStyle/>
        <a:p>
          <a:endParaRPr lang="zh-CN" altLang="en-US"/>
        </a:p>
      </dgm:t>
    </dgm:pt>
    <dgm:pt modelId="{4EA25036-A28F-4734-A63D-C436B84D4068}" type="pres">
      <dgm:prSet presAssocID="{1AAD5A1C-0F4C-461A-B852-8A2576B1F5FA}" presName="noChildren" presStyleCnt="0"/>
      <dgm:spPr/>
    </dgm:pt>
    <dgm:pt modelId="{86476842-455F-4F89-9722-B5BF1AE9BFC9}" type="pres">
      <dgm:prSet presAssocID="{1AAD5A1C-0F4C-461A-B852-8A2576B1F5FA}" presName="gap" presStyleCnt="0"/>
      <dgm:spPr/>
    </dgm:pt>
    <dgm:pt modelId="{FB38B346-282A-408C-B406-926E8F018A04}" type="pres">
      <dgm:prSet presAssocID="{1AAD5A1C-0F4C-461A-B852-8A2576B1F5FA}" presName="medCircle2" presStyleLbl="vennNode1" presStyleIdx="3" presStyleCnt="4" custScaleX="39377" custScaleY="39377" custLinFactX="-65949" custLinFactNeighborX="-100000"/>
      <dgm:spPr/>
    </dgm:pt>
    <dgm:pt modelId="{8B180AF6-7022-4923-A2D6-8067F4CCA410}" type="pres">
      <dgm:prSet presAssocID="{1AAD5A1C-0F4C-461A-B852-8A2576B1F5FA}" presName="txLvlOnly1" presStyleLbl="revTx" presStyleIdx="3" presStyleCnt="4" custScaleX="166888" custLinFactNeighborX="54524"/>
      <dgm:spPr/>
      <dgm:t>
        <a:bodyPr/>
        <a:lstStyle/>
        <a:p>
          <a:endParaRPr lang="zh-CN" altLang="en-US"/>
        </a:p>
      </dgm:t>
    </dgm:pt>
  </dgm:ptLst>
  <dgm:cxnLst>
    <dgm:cxn modelId="{63E0DD68-78BD-466A-94F3-9C3950F43209}" srcId="{1888CBB2-7EA1-44C9-8F84-B43E6A5D62C5}" destId="{EE502CD3-0AAA-468D-BD17-3B9E33F59A04}" srcOrd="0" destOrd="0" parTransId="{402B51EE-0B33-434B-895F-0FC286EEEB74}" sibTransId="{F934F412-CF9C-496C-ADAE-9C15621DB0DB}"/>
    <dgm:cxn modelId="{1BB9C5E0-27F6-47F0-8D92-40024AB20AA1}" srcId="{1888CBB2-7EA1-44C9-8F84-B43E6A5D62C5}" destId="{1AAD5A1C-0F4C-461A-B852-8A2576B1F5FA}" srcOrd="3" destOrd="0" parTransId="{1A5C45CE-53A5-4E38-AC24-17736FE8D2B8}" sibTransId="{377E99E6-297A-4DBC-9515-4A35E3378BE4}"/>
    <dgm:cxn modelId="{7F7502F2-603C-443D-AAB3-8DD077E1F3D5}" type="presOf" srcId="{1AAD5A1C-0F4C-461A-B852-8A2576B1F5FA}" destId="{8B180AF6-7022-4923-A2D6-8067F4CCA410}" srcOrd="0" destOrd="0" presId="urn:microsoft.com/office/officeart/2008/layout/VerticalCircleList"/>
    <dgm:cxn modelId="{0C9C16F5-F91D-4249-B38C-6475692631B1}" type="presOf" srcId="{77CE4042-C0BA-447B-B34E-6C08A5C38596}" destId="{002131F7-7B48-45CE-890F-E237F717EB56}" srcOrd="0" destOrd="0" presId="urn:microsoft.com/office/officeart/2008/layout/VerticalCircleList"/>
    <dgm:cxn modelId="{D258B643-452A-463D-9F91-E517CB4744C1}" type="presOf" srcId="{EE502CD3-0AAA-468D-BD17-3B9E33F59A04}" destId="{5AF3F506-E6A4-4D4A-BA7C-67824418A7D4}" srcOrd="0" destOrd="0" presId="urn:microsoft.com/office/officeart/2008/layout/VerticalCircleList"/>
    <dgm:cxn modelId="{12AEFD09-4080-4AA7-AB0C-20009473CD6E}" srcId="{1888CBB2-7EA1-44C9-8F84-B43E6A5D62C5}" destId="{6AECB3A3-EE77-457C-8D75-34842D90AFCA}" srcOrd="2" destOrd="0" parTransId="{16D6E7DA-7D6F-49C9-B403-E067802E4607}" sibTransId="{14C62AFA-5F9F-4EB1-A558-0FFAE0E55F76}"/>
    <dgm:cxn modelId="{041E0C28-919D-486E-B8E8-6FC68C1A79EE}" srcId="{1888CBB2-7EA1-44C9-8F84-B43E6A5D62C5}" destId="{77CE4042-C0BA-447B-B34E-6C08A5C38596}" srcOrd="1" destOrd="0" parTransId="{E4C3AC9E-DA65-4883-8B58-5E78A043DF41}" sibTransId="{E6C2D7F5-5BEB-4E6A-8F45-2C30A4555D22}"/>
    <dgm:cxn modelId="{186B12E6-7488-4888-BD59-3710CE79564F}" type="presOf" srcId="{6AECB3A3-EE77-457C-8D75-34842D90AFCA}" destId="{37569D08-660E-4D17-AB81-954012855073}" srcOrd="0" destOrd="0" presId="urn:microsoft.com/office/officeart/2008/layout/VerticalCircleList"/>
    <dgm:cxn modelId="{E607F4A9-0A00-4B60-8A26-15B7C26F8F08}" type="presOf" srcId="{1888CBB2-7EA1-44C9-8F84-B43E6A5D62C5}" destId="{96726644-CAE3-4884-8103-95480C257C02}" srcOrd="0" destOrd="0" presId="urn:microsoft.com/office/officeart/2008/layout/VerticalCircleList"/>
    <dgm:cxn modelId="{1A01B490-EED4-4A25-80C3-9D9DBC5CC252}" type="presParOf" srcId="{96726644-CAE3-4884-8103-95480C257C02}" destId="{42007A4D-287A-46C4-8574-2A5610F4D77D}" srcOrd="0" destOrd="0" presId="urn:microsoft.com/office/officeart/2008/layout/VerticalCircleList"/>
    <dgm:cxn modelId="{CF931A5A-7E53-476A-8B10-A31796471807}" type="presParOf" srcId="{42007A4D-287A-46C4-8574-2A5610F4D77D}" destId="{A4B2BC72-B0D4-496C-B90F-FB8B509AD0D8}" srcOrd="0" destOrd="0" presId="urn:microsoft.com/office/officeart/2008/layout/VerticalCircleList"/>
    <dgm:cxn modelId="{EC0C4B99-914B-427F-9C4D-E5B3457206E8}" type="presParOf" srcId="{42007A4D-287A-46C4-8574-2A5610F4D77D}" destId="{B6B854C8-5A7C-47C7-AD1A-CD0C44BF37A0}" srcOrd="1" destOrd="0" presId="urn:microsoft.com/office/officeart/2008/layout/VerticalCircleList"/>
    <dgm:cxn modelId="{0B8B77D0-78D8-42FE-8EC5-589A1D3F9D8D}" type="presParOf" srcId="{42007A4D-287A-46C4-8574-2A5610F4D77D}" destId="{5AF3F506-E6A4-4D4A-BA7C-67824418A7D4}" srcOrd="2" destOrd="0" presId="urn:microsoft.com/office/officeart/2008/layout/VerticalCircleList"/>
    <dgm:cxn modelId="{6AE2BBFF-4553-437D-9A9B-4754A1940D6C}" type="presParOf" srcId="{96726644-CAE3-4884-8103-95480C257C02}" destId="{756AE04F-EA8F-43A7-825C-A56643A5B0BD}" srcOrd="1" destOrd="0" presId="urn:microsoft.com/office/officeart/2008/layout/VerticalCircleList"/>
    <dgm:cxn modelId="{B2CAD733-4C2D-4398-996A-9C45D4EE72D4}" type="presParOf" srcId="{756AE04F-EA8F-43A7-825C-A56643A5B0BD}" destId="{A0B10910-1B0B-484E-92E6-043E7C2AD247}" srcOrd="0" destOrd="0" presId="urn:microsoft.com/office/officeart/2008/layout/VerticalCircleList"/>
    <dgm:cxn modelId="{44E9DB83-C429-4E54-9BC9-C2C3C79839DB}" type="presParOf" srcId="{756AE04F-EA8F-43A7-825C-A56643A5B0BD}" destId="{40334ED3-1318-4C43-A590-D74ADB9AB482}" srcOrd="1" destOrd="0" presId="urn:microsoft.com/office/officeart/2008/layout/VerticalCircleList"/>
    <dgm:cxn modelId="{90F3A889-4501-4585-A1B3-23235C7BFF55}" type="presParOf" srcId="{756AE04F-EA8F-43A7-825C-A56643A5B0BD}" destId="{002131F7-7B48-45CE-890F-E237F717EB56}" srcOrd="2" destOrd="0" presId="urn:microsoft.com/office/officeart/2008/layout/VerticalCircleList"/>
    <dgm:cxn modelId="{0E153D73-D864-48C0-9277-540C47F6D322}" type="presParOf" srcId="{96726644-CAE3-4884-8103-95480C257C02}" destId="{FBA76855-2ADD-4555-A5A4-7D76D6803407}" srcOrd="2" destOrd="0" presId="urn:microsoft.com/office/officeart/2008/layout/VerticalCircleList"/>
    <dgm:cxn modelId="{A32059D8-96FF-46E5-89A1-DED031EEEB49}" type="presParOf" srcId="{FBA76855-2ADD-4555-A5A4-7D76D6803407}" destId="{58057687-AE05-4E51-AF97-9BDA0330A2EC}" srcOrd="0" destOrd="0" presId="urn:microsoft.com/office/officeart/2008/layout/VerticalCircleList"/>
    <dgm:cxn modelId="{79A75508-B40F-43AA-9250-72266F37E6F0}" type="presParOf" srcId="{FBA76855-2ADD-4555-A5A4-7D76D6803407}" destId="{A7B492AE-1183-48FA-B7C3-8AF789530F27}" srcOrd="1" destOrd="0" presId="urn:microsoft.com/office/officeart/2008/layout/VerticalCircleList"/>
    <dgm:cxn modelId="{39C5A26C-867C-4B7E-93A5-9F7F3E35FF9A}" type="presParOf" srcId="{FBA76855-2ADD-4555-A5A4-7D76D6803407}" destId="{37569D08-660E-4D17-AB81-954012855073}" srcOrd="2" destOrd="0" presId="urn:microsoft.com/office/officeart/2008/layout/VerticalCircleList"/>
    <dgm:cxn modelId="{63C4B66C-2776-447D-8773-9F24BC7E2D44}" type="presParOf" srcId="{96726644-CAE3-4884-8103-95480C257C02}" destId="{4EA25036-A28F-4734-A63D-C436B84D4068}" srcOrd="3" destOrd="0" presId="urn:microsoft.com/office/officeart/2008/layout/VerticalCircleList"/>
    <dgm:cxn modelId="{E7BCF513-1738-4597-98F6-4B3495DB42D3}" type="presParOf" srcId="{4EA25036-A28F-4734-A63D-C436B84D4068}" destId="{86476842-455F-4F89-9722-B5BF1AE9BFC9}" srcOrd="0" destOrd="0" presId="urn:microsoft.com/office/officeart/2008/layout/VerticalCircleList"/>
    <dgm:cxn modelId="{E205656B-B039-44DA-8EF4-02FF4CB692F8}" type="presParOf" srcId="{4EA25036-A28F-4734-A63D-C436B84D4068}" destId="{FB38B346-282A-408C-B406-926E8F018A04}" srcOrd="1" destOrd="0" presId="urn:microsoft.com/office/officeart/2008/layout/VerticalCircleList"/>
    <dgm:cxn modelId="{6DE832D7-AF78-4842-952F-2D938CA63D3E}" type="presParOf" srcId="{4EA25036-A28F-4734-A63D-C436B84D4068}" destId="{8B180AF6-7022-4923-A2D6-8067F4CCA410}" srcOrd="2" destOrd="0" presId="urn:microsoft.com/office/officeart/2008/layout/VerticalCircleList"/>
  </dgm:cxnLst>
  <dgm:bg>
    <a:gradFill>
      <a:gsLst>
        <a:gs pos="0">
          <a:schemeClr val="accent1">
            <a:lumMod val="5000"/>
            <a:lumOff val="95000"/>
          </a:schemeClr>
        </a:gs>
        <a:gs pos="0">
          <a:schemeClr val="accent1">
            <a:lumMod val="20000"/>
            <a:lumOff val="80000"/>
          </a:schemeClr>
        </a:gs>
        <a:gs pos="100000">
          <a:schemeClr val="bg1"/>
        </a:gs>
        <a:gs pos="100000">
          <a:schemeClr val="accent1">
            <a:lumMod val="30000"/>
            <a:lumOff val="70000"/>
          </a:schemeClr>
        </a:gs>
      </a:gsLst>
      <a:lin ang="0" scaled="0"/>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8F426-6917-42BE-B7F5-42CBC6CC6F90}">
      <dsp:nvSpPr>
        <dsp:cNvPr id="0" name=""/>
        <dsp:cNvSpPr/>
      </dsp:nvSpPr>
      <dsp:spPr>
        <a:xfrm>
          <a:off x="0" y="1983"/>
          <a:ext cx="114909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4133D-8D65-4A9E-B90D-C55899621238}">
      <dsp:nvSpPr>
        <dsp:cNvPr id="0" name=""/>
        <dsp:cNvSpPr/>
      </dsp:nvSpPr>
      <dsp:spPr>
        <a:xfrm>
          <a:off x="0" y="1983"/>
          <a:ext cx="11490911" cy="1352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sz="1800" kern="1200" dirty="0" smtClean="0">
              <a:latin typeface="微软雅黑" panose="020B0503020204020204" pitchFamily="34" charset="-122"/>
              <a:ea typeface="微软雅黑" panose="020B0503020204020204" pitchFamily="34" charset="-122"/>
            </a:rPr>
            <a:t>国际化是设计一个</a:t>
          </a:r>
          <a:r>
            <a:rPr lang="zh-CN" sz="1800" b="1" kern="1200" dirty="0" smtClean="0">
              <a:solidFill>
                <a:srgbClr val="FF0000"/>
              </a:solidFill>
              <a:latin typeface="微软雅黑" panose="020B0503020204020204" pitchFamily="34" charset="-122"/>
              <a:ea typeface="微软雅黑" panose="020B0503020204020204" pitchFamily="34" charset="-122"/>
            </a:rPr>
            <a:t>适用于多种语言和地区</a:t>
          </a:r>
          <a:r>
            <a:rPr lang="zh-CN" sz="1800" kern="1200" dirty="0" smtClean="0">
              <a:latin typeface="微软雅黑" panose="020B0503020204020204" pitchFamily="34" charset="-122"/>
              <a:ea typeface="微软雅黑" panose="020B0503020204020204" pitchFamily="34" charset="-122"/>
            </a:rPr>
            <a:t>的应用程序的过程。适用于多种语言和地区的含义是当使用不同语言及处于不同的地区的用户在使用这个应用程序时，应用程序必须使用他们能看懂的语言和符合他们文化习惯来显示信息。</a:t>
          </a:r>
          <a:endParaRPr lang="zh-CN" sz="1800" kern="1200" dirty="0">
            <a:latin typeface="微软雅黑" panose="020B0503020204020204" pitchFamily="34" charset="-122"/>
            <a:ea typeface="微软雅黑" panose="020B0503020204020204" pitchFamily="34" charset="-122"/>
          </a:endParaRPr>
        </a:p>
      </dsp:txBody>
      <dsp:txXfrm>
        <a:off x="0" y="1983"/>
        <a:ext cx="11490911" cy="1352894"/>
      </dsp:txXfrm>
    </dsp:sp>
    <dsp:sp modelId="{77611AA6-7295-4198-A693-B88343CB54B5}">
      <dsp:nvSpPr>
        <dsp:cNvPr id="0" name=""/>
        <dsp:cNvSpPr/>
      </dsp:nvSpPr>
      <dsp:spPr>
        <a:xfrm>
          <a:off x="0" y="1354878"/>
          <a:ext cx="114909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756750-DF9C-4108-B645-F9CEFBFF4F21}">
      <dsp:nvSpPr>
        <dsp:cNvPr id="0" name=""/>
        <dsp:cNvSpPr/>
      </dsp:nvSpPr>
      <dsp:spPr>
        <a:xfrm>
          <a:off x="0" y="1354878"/>
          <a:ext cx="11490911" cy="1352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sz="1800" kern="1200" dirty="0" smtClean="0">
              <a:latin typeface="微软雅黑" panose="020B0503020204020204" pitchFamily="34" charset="-122"/>
              <a:ea typeface="微软雅黑" panose="020B0503020204020204" pitchFamily="34" charset="-122"/>
            </a:rPr>
            <a:t>国际化英文表述为</a:t>
          </a:r>
          <a:r>
            <a:rPr lang="en-US" sz="1800" b="1" kern="1200" dirty="0" smtClean="0">
              <a:latin typeface="微软雅黑" panose="020B0503020204020204" pitchFamily="34" charset="-122"/>
              <a:ea typeface="微软雅黑" panose="020B0503020204020204" pitchFamily="34" charset="-122"/>
            </a:rPr>
            <a:t>Internationalization</a:t>
          </a:r>
          <a:r>
            <a:rPr lang="zh-CN" sz="1800" b="1" kern="1200" dirty="0" smtClean="0">
              <a:latin typeface="微软雅黑" panose="020B0503020204020204" pitchFamily="34" charset="-122"/>
              <a:ea typeface="微软雅黑" panose="020B0503020204020204" pitchFamily="34" charset="-122"/>
            </a:rPr>
            <a:t>，</a:t>
          </a:r>
          <a:r>
            <a:rPr lang="zh-CN" sz="1800" b="1" kern="1200" dirty="0" smtClean="0">
              <a:solidFill>
                <a:srgbClr val="FF0000"/>
              </a:solidFill>
              <a:latin typeface="微软雅黑" panose="020B0503020204020204" pitchFamily="34" charset="-122"/>
              <a:ea typeface="微软雅黑" panose="020B0503020204020204" pitchFamily="34" charset="-122"/>
            </a:rPr>
            <a:t>简称为</a:t>
          </a:r>
          <a:r>
            <a:rPr lang="en-US" sz="1800" b="1" kern="1200" dirty="0" smtClean="0">
              <a:solidFill>
                <a:srgbClr val="FF0000"/>
              </a:solidFill>
              <a:latin typeface="微软雅黑" panose="020B0503020204020204" pitchFamily="34" charset="-122"/>
              <a:ea typeface="微软雅黑" panose="020B0503020204020204" pitchFamily="34" charset="-122"/>
            </a:rPr>
            <a:t>i18n</a:t>
          </a:r>
          <a:r>
            <a:rPr lang="zh-CN" sz="1800" kern="1200" dirty="0" smtClean="0">
              <a:latin typeface="微软雅黑" panose="020B0503020204020204" pitchFamily="34" charset="-122"/>
              <a:ea typeface="微软雅黑" panose="020B0503020204020204" pitchFamily="34" charset="-122"/>
            </a:rPr>
            <a:t>，因为有</a:t>
          </a:r>
          <a:r>
            <a:rPr lang="en-US" sz="1800" kern="1200" dirty="0" smtClean="0">
              <a:latin typeface="微软雅黑" panose="020B0503020204020204" pitchFamily="34" charset="-122"/>
              <a:ea typeface="微软雅黑" panose="020B0503020204020204" pitchFamily="34" charset="-122"/>
            </a:rPr>
            <a:t>18</a:t>
          </a:r>
          <a:r>
            <a:rPr lang="zh-CN" sz="1800" kern="1200" dirty="0" smtClean="0">
              <a:latin typeface="微软雅黑" panose="020B0503020204020204" pitchFamily="34" charset="-122"/>
              <a:ea typeface="微软雅黑" panose="020B0503020204020204" pitchFamily="34" charset="-122"/>
            </a:rPr>
            <a:t>个字母在国际化的英文单词的字母</a:t>
          </a:r>
          <a:r>
            <a:rPr lang="en-US" sz="1800" kern="1200" dirty="0" err="1" smtClean="0">
              <a:latin typeface="微软雅黑" panose="020B0503020204020204" pitchFamily="34" charset="-122"/>
              <a:ea typeface="微软雅黑" panose="020B0503020204020204" pitchFamily="34" charset="-122"/>
            </a:rPr>
            <a:t>i</a:t>
          </a:r>
          <a:r>
            <a:rPr lang="zh-CN" sz="1800" kern="1200" dirty="0" smtClean="0">
              <a:latin typeface="微软雅黑" panose="020B0503020204020204" pitchFamily="34" charset="-122"/>
              <a:ea typeface="微软雅黑" panose="020B0503020204020204" pitchFamily="34" charset="-122"/>
            </a:rPr>
            <a:t>和</a:t>
          </a:r>
          <a:r>
            <a:rPr lang="en-US" sz="1800" kern="1200" dirty="0" smtClean="0">
              <a:latin typeface="微软雅黑" panose="020B0503020204020204" pitchFamily="34" charset="-122"/>
              <a:ea typeface="微软雅黑" panose="020B0503020204020204" pitchFamily="34" charset="-122"/>
            </a:rPr>
            <a:t>n</a:t>
          </a:r>
          <a:r>
            <a:rPr lang="zh-CN" sz="1800" kern="1200" dirty="0" smtClean="0">
              <a:latin typeface="微软雅黑" panose="020B0503020204020204" pitchFamily="34" charset="-122"/>
              <a:ea typeface="微软雅黑" panose="020B0503020204020204" pitchFamily="34" charset="-122"/>
            </a:rPr>
            <a:t>之间。</a:t>
          </a:r>
          <a:endParaRPr lang="zh-CN" sz="1800" kern="1200" dirty="0">
            <a:latin typeface="微软雅黑" panose="020B0503020204020204" pitchFamily="34" charset="-122"/>
            <a:ea typeface="微软雅黑" panose="020B0503020204020204" pitchFamily="34" charset="-122"/>
          </a:endParaRPr>
        </a:p>
      </dsp:txBody>
      <dsp:txXfrm>
        <a:off x="0" y="1354878"/>
        <a:ext cx="11490911" cy="1352894"/>
      </dsp:txXfrm>
    </dsp:sp>
    <dsp:sp modelId="{A648913E-B0AD-44C0-AAD6-C17CDF896AB6}">
      <dsp:nvSpPr>
        <dsp:cNvPr id="0" name=""/>
        <dsp:cNvSpPr/>
      </dsp:nvSpPr>
      <dsp:spPr>
        <a:xfrm>
          <a:off x="0" y="2707772"/>
          <a:ext cx="114909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C7538-155D-4F09-93D8-CC9DF08D0D39}">
      <dsp:nvSpPr>
        <dsp:cNvPr id="0" name=""/>
        <dsp:cNvSpPr/>
      </dsp:nvSpPr>
      <dsp:spPr>
        <a:xfrm>
          <a:off x="0" y="2707772"/>
          <a:ext cx="11490911" cy="1352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sz="1800" kern="1200" dirty="0" smtClean="0">
              <a:latin typeface="微软雅黑" panose="020B0503020204020204" pitchFamily="34" charset="-122"/>
              <a:ea typeface="微软雅黑" panose="020B0503020204020204" pitchFamily="34" charset="-122"/>
            </a:rPr>
            <a:t>国际化的程序通常是</a:t>
          </a:r>
          <a:r>
            <a:rPr lang="zh-CN" sz="1800" b="1" kern="1200" dirty="0" smtClean="0">
              <a:solidFill>
                <a:srgbClr val="FF0000"/>
              </a:solidFill>
              <a:latin typeface="微软雅黑" panose="020B0503020204020204" pitchFamily="34" charset="-122"/>
              <a:ea typeface="微软雅黑" panose="020B0503020204020204" pitchFamily="34" charset="-122"/>
            </a:rPr>
            <a:t>被存储在本地化的数据</a:t>
          </a:r>
          <a:r>
            <a:rPr lang="zh-CN" sz="1800" kern="1200" dirty="0" smtClean="0">
              <a:latin typeface="微软雅黑" panose="020B0503020204020204" pitchFamily="34" charset="-122"/>
              <a:ea typeface="微软雅黑" panose="020B0503020204020204" pitchFamily="34" charset="-122"/>
            </a:rPr>
            <a:t>中，并且能被程序正确的</a:t>
          </a:r>
          <a:r>
            <a:rPr lang="zh-CN" sz="1800" b="1" kern="1200" dirty="0" smtClean="0">
              <a:solidFill>
                <a:srgbClr val="FF0000"/>
              </a:solidFill>
              <a:latin typeface="微软雅黑" panose="020B0503020204020204" pitchFamily="34" charset="-122"/>
              <a:ea typeface="微软雅黑" panose="020B0503020204020204" pitchFamily="34" charset="-122"/>
            </a:rPr>
            <a:t>动态的使用</a:t>
          </a:r>
          <a:r>
            <a:rPr lang="zh-CN" sz="1800" kern="1200" dirty="0" smtClean="0">
              <a:latin typeface="微软雅黑" panose="020B0503020204020204" pitchFamily="34" charset="-122"/>
              <a:ea typeface="微软雅黑" panose="020B0503020204020204" pitchFamily="34" charset="-122"/>
            </a:rPr>
            <a:t>。支持新的语言时，不需要修改程序，不需要重新编译。 文化差异的数据，比如日期和货币，必须根据拥护的语言和习惯显示不同的格式。 </a:t>
          </a:r>
          <a:br>
            <a:rPr lang="zh-CN" sz="1800" kern="1200" dirty="0" smtClean="0">
              <a:latin typeface="微软雅黑" panose="020B0503020204020204" pitchFamily="34" charset="-122"/>
              <a:ea typeface="微软雅黑" panose="020B0503020204020204" pitchFamily="34" charset="-122"/>
            </a:rPr>
          </a:br>
          <a:endParaRPr lang="zh-CN" sz="1800" kern="1200" dirty="0">
            <a:latin typeface="微软雅黑" panose="020B0503020204020204" pitchFamily="34" charset="-122"/>
            <a:ea typeface="微软雅黑" panose="020B0503020204020204" pitchFamily="34" charset="-122"/>
          </a:endParaRPr>
        </a:p>
      </dsp:txBody>
      <dsp:txXfrm>
        <a:off x="0" y="2707772"/>
        <a:ext cx="11490911" cy="1352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25A26-8D9F-40EF-84E2-F798C917500F}">
      <dsp:nvSpPr>
        <dsp:cNvPr id="0" name=""/>
        <dsp:cNvSpPr/>
      </dsp:nvSpPr>
      <dsp:spPr>
        <a:xfrm rot="16200000">
          <a:off x="-593513" y="596196"/>
          <a:ext cx="3825252" cy="2632858"/>
        </a:xfrm>
        <a:prstGeom prst="flowChartManualOperation">
          <a:avLst/>
        </a:prstGeom>
        <a:gradFill rotWithShape="0">
          <a:gsLst>
            <a:gs pos="0">
              <a:schemeClr val="accent1">
                <a:lumMod val="5000"/>
                <a:lumOff val="95000"/>
              </a:schemeClr>
            </a:gs>
            <a:gs pos="0">
              <a:schemeClr val="accent1">
                <a:lumMod val="45000"/>
                <a:lumOff val="55000"/>
              </a:schemeClr>
            </a:gs>
            <a:gs pos="100000">
              <a:schemeClr val="bg1"/>
            </a:gs>
            <a:gs pos="100000">
              <a:schemeClr val="accent1">
                <a:lumMod val="30000"/>
                <a:lumOff val="70000"/>
              </a:schemeClr>
            </a:gs>
          </a:gsLst>
          <a:lin ang="0" scaled="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6050" bIns="0" numCol="1" spcCol="1270" anchor="ctr" anchorCtr="0">
          <a:noAutofit/>
        </a:bodyPr>
        <a:lstStyle/>
        <a:p>
          <a:pPr lvl="0" algn="ctr" defTabSz="1022350">
            <a:lnSpc>
              <a:spcPct val="90000"/>
            </a:lnSpc>
            <a:spcBef>
              <a:spcPct val="0"/>
            </a:spcBef>
            <a:spcAft>
              <a:spcPct val="35000"/>
            </a:spcAft>
          </a:pPr>
          <a:r>
            <a:rPr lang="zh-CN" altLang="en-US" sz="2300" kern="1200" dirty="0" smtClean="0">
              <a:solidFill>
                <a:schemeClr val="tx1"/>
              </a:solidFill>
              <a:latin typeface="微软雅黑" panose="020B0503020204020204" pitchFamily="34" charset="-122"/>
              <a:ea typeface="微软雅黑" panose="020B0503020204020204" pitchFamily="34" charset="-122"/>
            </a:rPr>
            <a:t>禽应用至少存在两个国家的用户 ，并且支持这两个国家的语言使用</a:t>
          </a:r>
          <a:endParaRPr lang="zh-CN" altLang="en-US" sz="2300" kern="1200" dirty="0">
            <a:solidFill>
              <a:schemeClr val="tx1"/>
            </a:solidFill>
            <a:latin typeface="微软雅黑" panose="020B0503020204020204" pitchFamily="34" charset="-122"/>
            <a:ea typeface="微软雅黑" panose="020B0503020204020204" pitchFamily="34" charset="-122"/>
          </a:endParaRPr>
        </a:p>
      </dsp:txBody>
      <dsp:txXfrm rot="5400000">
        <a:off x="2684" y="765049"/>
        <a:ext cx="2632858" cy="2295152"/>
      </dsp:txXfrm>
    </dsp:sp>
    <dsp:sp modelId="{C886FC32-0A9B-4A0D-94CF-88E89C4112A9}">
      <dsp:nvSpPr>
        <dsp:cNvPr id="0" name=""/>
        <dsp:cNvSpPr/>
      </dsp:nvSpPr>
      <dsp:spPr>
        <a:xfrm rot="16200000">
          <a:off x="2236809" y="596196"/>
          <a:ext cx="3825252" cy="2632858"/>
        </a:xfrm>
        <a:prstGeom prst="flowChartManualOperation">
          <a:avLst/>
        </a:prstGeom>
        <a:gradFill rotWithShape="0">
          <a:gsLst>
            <a:gs pos="0">
              <a:schemeClr val="accent1">
                <a:lumMod val="5000"/>
                <a:lumOff val="95000"/>
              </a:schemeClr>
            </a:gs>
            <a:gs pos="0">
              <a:schemeClr val="accent1">
                <a:lumMod val="45000"/>
                <a:lumOff val="55000"/>
              </a:schemeClr>
            </a:gs>
            <a:gs pos="100000">
              <a:schemeClr val="bg1"/>
            </a:gs>
            <a:gs pos="100000">
              <a:schemeClr val="accent1">
                <a:lumMod val="30000"/>
                <a:lumOff val="70000"/>
              </a:schemeClr>
            </a:gs>
          </a:gsLst>
          <a:lin ang="0" scaled="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685" bIns="0" numCol="1" spcCol="1270" anchor="ctr" anchorCtr="0">
          <a:noAutofit/>
        </a:bodyPr>
        <a:lstStyle/>
        <a:p>
          <a:pPr lvl="0" algn="ctr" defTabSz="1022350">
            <a:lnSpc>
              <a:spcPct val="90000"/>
            </a:lnSpc>
            <a:spcBef>
              <a:spcPct val="0"/>
            </a:spcBef>
            <a:spcAft>
              <a:spcPct val="35000"/>
            </a:spcAft>
          </a:pPr>
          <a:r>
            <a:rPr lang="zh-CN" altLang="en-US" sz="2300" b="0" i="0" kern="1200" dirty="0" smtClean="0">
              <a:solidFill>
                <a:schemeClr val="tx1"/>
              </a:solidFill>
              <a:latin typeface="微软雅黑" panose="020B0503020204020204" pitchFamily="34" charset="-122"/>
              <a:ea typeface="微软雅黑" panose="020B0503020204020204" pitchFamily="34" charset="-122"/>
            </a:rPr>
            <a:t>国际化的粒度应做到每个作业画面中的所有交互式响应的文本元素</a:t>
          </a:r>
          <a:endParaRPr lang="zh-CN" altLang="en-US" sz="2300" kern="1200" dirty="0">
            <a:solidFill>
              <a:schemeClr val="tx1"/>
            </a:solidFill>
            <a:latin typeface="微软雅黑" panose="020B0503020204020204" pitchFamily="34" charset="-122"/>
            <a:ea typeface="微软雅黑" panose="020B0503020204020204" pitchFamily="34" charset="-122"/>
          </a:endParaRPr>
        </a:p>
      </dsp:txBody>
      <dsp:txXfrm rot="5400000">
        <a:off x="2833006" y="765049"/>
        <a:ext cx="2632858" cy="2295152"/>
      </dsp:txXfrm>
    </dsp:sp>
    <dsp:sp modelId="{B3271C29-ADED-4578-9E88-423889F24624}">
      <dsp:nvSpPr>
        <dsp:cNvPr id="0" name=""/>
        <dsp:cNvSpPr/>
      </dsp:nvSpPr>
      <dsp:spPr>
        <a:xfrm rot="16200000">
          <a:off x="5067133" y="596196"/>
          <a:ext cx="3825252" cy="2632858"/>
        </a:xfrm>
        <a:prstGeom prst="flowChartManualOperation">
          <a:avLst/>
        </a:prstGeom>
        <a:gradFill rotWithShape="0">
          <a:gsLst>
            <a:gs pos="0">
              <a:schemeClr val="accent1">
                <a:lumMod val="5000"/>
                <a:lumOff val="95000"/>
              </a:schemeClr>
            </a:gs>
            <a:gs pos="0">
              <a:schemeClr val="accent1">
                <a:lumMod val="45000"/>
                <a:lumOff val="55000"/>
              </a:schemeClr>
            </a:gs>
            <a:gs pos="100000">
              <a:schemeClr val="bg1"/>
            </a:gs>
            <a:gs pos="100000">
              <a:schemeClr val="accent1">
                <a:lumMod val="30000"/>
                <a:lumOff val="70000"/>
              </a:schemeClr>
            </a:gs>
          </a:gsLst>
          <a:lin ang="0" scaled="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685" bIns="0" numCol="1" spcCol="1270" anchor="ctr" anchorCtr="0">
          <a:noAutofit/>
        </a:bodyPr>
        <a:lstStyle/>
        <a:p>
          <a:pPr lvl="0" algn="ctr" defTabSz="1022350">
            <a:lnSpc>
              <a:spcPct val="90000"/>
            </a:lnSpc>
            <a:spcBef>
              <a:spcPct val="0"/>
            </a:spcBef>
            <a:spcAft>
              <a:spcPct val="35000"/>
            </a:spcAft>
          </a:pPr>
          <a:r>
            <a:rPr lang="zh-CN" altLang="en-US" sz="2300" b="0" i="0" kern="1200" dirty="0" smtClean="0">
              <a:solidFill>
                <a:schemeClr val="tx1"/>
              </a:solidFill>
              <a:latin typeface="微软雅黑" panose="020B0503020204020204" pitchFamily="34" charset="-122"/>
              <a:ea typeface="微软雅黑" panose="020B0503020204020204" pitchFamily="34" charset="-122"/>
            </a:rPr>
            <a:t>每种语言仅使用一个国际化资源文件 ，命名符合流行开发框架的一般习惯</a:t>
          </a:r>
          <a:endParaRPr lang="zh-CN" altLang="en-US" sz="2300" kern="1200" dirty="0">
            <a:solidFill>
              <a:schemeClr val="tx1"/>
            </a:solidFill>
            <a:latin typeface="微软雅黑" panose="020B0503020204020204" pitchFamily="34" charset="-122"/>
            <a:ea typeface="微软雅黑" panose="020B0503020204020204" pitchFamily="34" charset="-122"/>
          </a:endParaRPr>
        </a:p>
      </dsp:txBody>
      <dsp:txXfrm rot="5400000">
        <a:off x="5663330" y="765049"/>
        <a:ext cx="2632858" cy="2295152"/>
      </dsp:txXfrm>
    </dsp:sp>
    <dsp:sp modelId="{F90E9762-163E-4C63-BF5C-27D9CEB260BB}">
      <dsp:nvSpPr>
        <dsp:cNvPr id="0" name=""/>
        <dsp:cNvSpPr/>
      </dsp:nvSpPr>
      <dsp:spPr>
        <a:xfrm rot="16200000">
          <a:off x="7897456" y="596196"/>
          <a:ext cx="3825252" cy="2632858"/>
        </a:xfrm>
        <a:prstGeom prst="flowChartManualOperation">
          <a:avLst/>
        </a:prstGeom>
        <a:gradFill rotWithShape="0">
          <a:gsLst>
            <a:gs pos="0">
              <a:schemeClr val="accent1">
                <a:lumMod val="5000"/>
                <a:lumOff val="95000"/>
              </a:schemeClr>
            </a:gs>
            <a:gs pos="0">
              <a:schemeClr val="accent1">
                <a:lumMod val="45000"/>
                <a:lumOff val="55000"/>
              </a:schemeClr>
            </a:gs>
            <a:gs pos="100000">
              <a:schemeClr val="bg1"/>
            </a:gs>
            <a:gs pos="100000">
              <a:schemeClr val="accent1">
                <a:lumMod val="30000"/>
                <a:lumOff val="70000"/>
              </a:schemeClr>
            </a:gs>
          </a:gsLst>
          <a:lin ang="0" scaled="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685" bIns="0" numCol="1" spcCol="1270" anchor="ctr" anchorCtr="0">
          <a:noAutofit/>
        </a:bodyPr>
        <a:lstStyle/>
        <a:p>
          <a:pPr lvl="0" algn="ctr" defTabSz="1022350">
            <a:lnSpc>
              <a:spcPct val="90000"/>
            </a:lnSpc>
            <a:spcBef>
              <a:spcPct val="0"/>
            </a:spcBef>
            <a:spcAft>
              <a:spcPct val="35000"/>
            </a:spcAft>
          </a:pPr>
          <a:r>
            <a:rPr lang="zh-CN" altLang="en-US" sz="2300" b="0" i="0" kern="1200" dirty="0" smtClean="0">
              <a:solidFill>
                <a:schemeClr val="tx1"/>
              </a:solidFill>
              <a:latin typeface="微软雅黑" panose="020B0503020204020204" pitchFamily="34" charset="-122"/>
              <a:ea typeface="微软雅黑" panose="020B0503020204020204" pitchFamily="34" charset="-122"/>
            </a:rPr>
            <a:t>国际化语言的切换是根据用户所使用浏览器的语言环境进行自动切换</a:t>
          </a:r>
          <a:endParaRPr lang="zh-CN" altLang="en-US" sz="2300" kern="1200" dirty="0">
            <a:solidFill>
              <a:schemeClr val="tx1"/>
            </a:solidFill>
            <a:latin typeface="微软雅黑" panose="020B0503020204020204" pitchFamily="34" charset="-122"/>
            <a:ea typeface="微软雅黑" panose="020B0503020204020204" pitchFamily="34" charset="-122"/>
          </a:endParaRPr>
        </a:p>
      </dsp:txBody>
      <dsp:txXfrm rot="5400000">
        <a:off x="8493653" y="765049"/>
        <a:ext cx="2632858" cy="2295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854C8-5A7C-47C7-AD1A-CD0C44BF37A0}">
      <dsp:nvSpPr>
        <dsp:cNvPr id="0" name=""/>
        <dsp:cNvSpPr/>
      </dsp:nvSpPr>
      <dsp:spPr>
        <a:xfrm>
          <a:off x="418210" y="360499"/>
          <a:ext cx="465206" cy="465206"/>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sp>
    <dsp:sp modelId="{5AF3F506-E6A4-4D4A-BA7C-67824418A7D4}">
      <dsp:nvSpPr>
        <dsp:cNvPr id="0" name=""/>
        <dsp:cNvSpPr/>
      </dsp:nvSpPr>
      <dsp:spPr>
        <a:xfrm>
          <a:off x="1006581" y="2394"/>
          <a:ext cx="10519432" cy="118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lvl="0" algn="l" defTabSz="800100" rtl="0">
            <a:lnSpc>
              <a:spcPct val="90000"/>
            </a:lnSpc>
            <a:spcBef>
              <a:spcPct val="0"/>
            </a:spcBef>
            <a:spcAft>
              <a:spcPct val="35000"/>
            </a:spcAft>
          </a:pPr>
          <a:r>
            <a:rPr lang="zh-CN" sz="1800" kern="1200" dirty="0" smtClean="0">
              <a:latin typeface="微软雅黑" panose="020B0503020204020204" pitchFamily="34" charset="-122"/>
              <a:ea typeface="微软雅黑" panose="020B0503020204020204" pitchFamily="34" charset="-122"/>
            </a:rPr>
            <a:t>每个作业画面中一般包括的浏览器识别的元素</a:t>
          </a:r>
          <a:r>
            <a:rPr lang="zh-CN" altLang="en-US" sz="1800" kern="1200" dirty="0" smtClean="0">
              <a:latin typeface="微软雅黑" panose="020B0503020204020204" pitchFamily="34" charset="-122"/>
              <a:ea typeface="微软雅黑" panose="020B0503020204020204" pitchFamily="34" charset="-122"/>
            </a:rPr>
            <a:t>（</a:t>
          </a:r>
          <a:r>
            <a:rPr lang="en-US" altLang="zh-CN" sz="1800" kern="1200" dirty="0" smtClean="0">
              <a:latin typeface="微软雅黑" panose="020B0503020204020204" pitchFamily="34" charset="-122"/>
              <a:ea typeface="微软雅黑" panose="020B0503020204020204" pitchFamily="34" charset="-122"/>
            </a:rPr>
            <a:t>Button</a:t>
          </a:r>
          <a:r>
            <a:rPr lang="zh-CN" sz="1800" kern="1200" dirty="0" smtClean="0">
              <a:latin typeface="微软雅黑" panose="020B0503020204020204" pitchFamily="34" charset="-122"/>
              <a:ea typeface="微软雅黑" panose="020B0503020204020204" pitchFamily="34" charset="-122"/>
            </a:rPr>
            <a:t>的文本、</a:t>
          </a:r>
          <a:r>
            <a:rPr lang="en-US" sz="1800" kern="1200" dirty="0" smtClean="0">
              <a:latin typeface="微软雅黑" panose="020B0503020204020204" pitchFamily="34" charset="-122"/>
              <a:ea typeface="微软雅黑" panose="020B0503020204020204" pitchFamily="34" charset="-122"/>
            </a:rPr>
            <a:t>Form</a:t>
          </a:r>
          <a:r>
            <a:rPr lang="zh-CN" sz="1800" kern="1200" dirty="0" smtClean="0">
              <a:latin typeface="微软雅黑" panose="020B0503020204020204" pitchFamily="34" charset="-122"/>
              <a:ea typeface="微软雅黑" panose="020B0503020204020204" pitchFamily="34" charset="-122"/>
            </a:rPr>
            <a:t>表单表单域</a:t>
          </a:r>
          <a:r>
            <a:rPr lang="en-US" sz="1800" kern="1200" dirty="0" smtClean="0">
              <a:latin typeface="微软雅黑" panose="020B0503020204020204" pitchFamily="34" charset="-122"/>
              <a:ea typeface="微软雅黑" panose="020B0503020204020204" pitchFamily="34" charset="-122"/>
            </a:rPr>
            <a:t>Label </a:t>
          </a:r>
          <a:r>
            <a:rPr lang="zh-CN" sz="1800" kern="1200" dirty="0" smtClean="0">
              <a:latin typeface="微软雅黑" panose="020B0503020204020204" pitchFamily="34" charset="-122"/>
              <a:ea typeface="微软雅黑" panose="020B0503020204020204" pitchFamily="34" charset="-122"/>
            </a:rPr>
            <a:t>、</a:t>
          </a:r>
          <a:r>
            <a:rPr lang="en-US" sz="1800" kern="1200" dirty="0" smtClean="0">
              <a:latin typeface="微软雅黑" panose="020B0503020204020204" pitchFamily="34" charset="-122"/>
              <a:ea typeface="微软雅黑" panose="020B0503020204020204" pitchFamily="34" charset="-122"/>
            </a:rPr>
            <a:t>EasyUI Table</a:t>
          </a:r>
          <a:r>
            <a:rPr lang="zh-CN" sz="1800" kern="1200" dirty="0" smtClean="0">
              <a:latin typeface="微软雅黑" panose="020B0503020204020204" pitchFamily="34" charset="-122"/>
              <a:ea typeface="微软雅黑" panose="020B0503020204020204" pitchFamily="34" charset="-122"/>
            </a:rPr>
            <a:t>表头、</a:t>
          </a:r>
          <a:r>
            <a:rPr lang="zh-CN" altLang="en-US" sz="1800" kern="1200" dirty="0" smtClean="0">
              <a:latin typeface="微软雅黑" panose="020B0503020204020204" pitchFamily="34" charset="-122"/>
              <a:ea typeface="微软雅黑" panose="020B0503020204020204" pitchFamily="34" charset="-122"/>
            </a:rPr>
            <a:t>下拉选单文本、</a:t>
          </a:r>
          <a:r>
            <a:rPr lang="zh-CN" sz="1800" kern="1200" dirty="0" smtClean="0">
              <a:latin typeface="微软雅黑" panose="020B0503020204020204" pitchFamily="34" charset="-122"/>
              <a:ea typeface="微软雅黑" panose="020B0503020204020204" pitchFamily="34" charset="-122"/>
            </a:rPr>
            <a:t>弹出框标题</a:t>
          </a:r>
          <a:r>
            <a:rPr lang="zh-CN" altLang="en-US" sz="1800" kern="1200" dirty="0" smtClean="0">
              <a:latin typeface="微软雅黑" panose="020B0503020204020204" pitchFamily="34" charset="-122"/>
              <a:ea typeface="微软雅黑" panose="020B0503020204020204" pitchFamily="34" charset="-122"/>
            </a:rPr>
            <a:t>及</a:t>
          </a:r>
          <a:r>
            <a:rPr lang="zh-CN" sz="1800" kern="1200" dirty="0" smtClean="0">
              <a:latin typeface="微软雅黑" panose="020B0503020204020204" pitchFamily="34" charset="-122"/>
              <a:ea typeface="微软雅黑" panose="020B0503020204020204" pitchFamily="34" charset="-122"/>
            </a:rPr>
            <a:t>信息、显示数据标识转换、图形报表中图形标题</a:t>
          </a:r>
          <a:r>
            <a:rPr lang="zh-CN" altLang="en-US" sz="1800" kern="1200" dirty="0" smtClean="0">
              <a:latin typeface="微软雅黑" panose="020B0503020204020204" pitchFamily="34" charset="-122"/>
              <a:ea typeface="微软雅黑" panose="020B0503020204020204" pitchFamily="34" charset="-122"/>
            </a:rPr>
            <a:t>）</a:t>
          </a:r>
          <a:endParaRPr lang="zh-CN" sz="1800" kern="1200" dirty="0">
            <a:latin typeface="微软雅黑" panose="020B0503020204020204" pitchFamily="34" charset="-122"/>
            <a:ea typeface="微软雅黑" panose="020B0503020204020204" pitchFamily="34" charset="-122"/>
          </a:endParaRPr>
        </a:p>
      </dsp:txBody>
      <dsp:txXfrm>
        <a:off x="1006581" y="2394"/>
        <a:ext cx="10519432" cy="1181416"/>
      </dsp:txXfrm>
    </dsp:sp>
    <dsp:sp modelId="{40334ED3-1318-4C43-A590-D74ADB9AB482}">
      <dsp:nvSpPr>
        <dsp:cNvPr id="0" name=""/>
        <dsp:cNvSpPr/>
      </dsp:nvSpPr>
      <dsp:spPr>
        <a:xfrm>
          <a:off x="418210" y="1541916"/>
          <a:ext cx="465206" cy="465206"/>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sp>
    <dsp:sp modelId="{002131F7-7B48-45CE-890F-E237F717EB56}">
      <dsp:nvSpPr>
        <dsp:cNvPr id="0" name=""/>
        <dsp:cNvSpPr/>
      </dsp:nvSpPr>
      <dsp:spPr>
        <a:xfrm>
          <a:off x="1006581" y="1183811"/>
          <a:ext cx="10519432" cy="118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lvl="0" algn="l" defTabSz="800100" rtl="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前</a:t>
          </a:r>
          <a:r>
            <a:rPr lang="zh-CN" sz="1800" kern="1200" dirty="0" smtClean="0">
              <a:latin typeface="微软雅黑" panose="020B0503020204020204" pitchFamily="34" charset="-122"/>
              <a:ea typeface="微软雅黑" panose="020B0503020204020204" pitchFamily="34" charset="-122"/>
            </a:rPr>
            <a:t>端界面请求</a:t>
          </a:r>
          <a:r>
            <a:rPr lang="en-US" sz="1800" kern="1200" dirty="0" smtClean="0">
              <a:latin typeface="微软雅黑" panose="020B0503020204020204" pitchFamily="34" charset="-122"/>
              <a:ea typeface="微软雅黑" panose="020B0503020204020204" pitchFamily="34" charset="-122"/>
            </a:rPr>
            <a:t>Controller</a:t>
          </a:r>
          <a:r>
            <a:rPr lang="zh-CN" sz="1800" kern="1200" dirty="0" smtClean="0">
              <a:latin typeface="微软雅黑" panose="020B0503020204020204" pitchFamily="34" charset="-122"/>
              <a:ea typeface="微软雅黑" panose="020B0503020204020204" pitchFamily="34" charset="-122"/>
            </a:rPr>
            <a:t>层时，开发人员实现的接口的校验，包括通过通过</a:t>
          </a:r>
          <a:r>
            <a:rPr lang="en-US" sz="1800" kern="1200" dirty="0" smtClean="0">
              <a:latin typeface="微软雅黑" panose="020B0503020204020204" pitchFamily="34" charset="-122"/>
              <a:ea typeface="微软雅黑" panose="020B0503020204020204" pitchFamily="34" charset="-122"/>
            </a:rPr>
            <a:t>Map</a:t>
          </a:r>
          <a:r>
            <a:rPr lang="zh-CN" sz="1800" kern="1200" dirty="0" smtClean="0">
              <a:latin typeface="微软雅黑" panose="020B0503020204020204" pitchFamily="34" charset="-122"/>
              <a:ea typeface="微软雅黑" panose="020B0503020204020204" pitchFamily="34" charset="-122"/>
            </a:rPr>
            <a:t>传输结果数据中的自定义的中文信息</a:t>
          </a:r>
          <a:endParaRPr lang="zh-CN" sz="1800" kern="1200" dirty="0">
            <a:latin typeface="微软雅黑" panose="020B0503020204020204" pitchFamily="34" charset="-122"/>
            <a:ea typeface="微软雅黑" panose="020B0503020204020204" pitchFamily="34" charset="-122"/>
          </a:endParaRPr>
        </a:p>
      </dsp:txBody>
      <dsp:txXfrm>
        <a:off x="1006581" y="1183811"/>
        <a:ext cx="10519432" cy="1181416"/>
      </dsp:txXfrm>
    </dsp:sp>
    <dsp:sp modelId="{A7B492AE-1183-48FA-B7C3-8AF789530F27}">
      <dsp:nvSpPr>
        <dsp:cNvPr id="0" name=""/>
        <dsp:cNvSpPr/>
      </dsp:nvSpPr>
      <dsp:spPr>
        <a:xfrm>
          <a:off x="418210" y="2723332"/>
          <a:ext cx="465206" cy="465206"/>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sp>
    <dsp:sp modelId="{37569D08-660E-4D17-AB81-954012855073}">
      <dsp:nvSpPr>
        <dsp:cNvPr id="0" name=""/>
        <dsp:cNvSpPr/>
      </dsp:nvSpPr>
      <dsp:spPr>
        <a:xfrm>
          <a:off x="1006581" y="2365227"/>
          <a:ext cx="10519432" cy="118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lvl="0" algn="l" defTabSz="800100" rtl="0">
            <a:lnSpc>
              <a:spcPct val="90000"/>
            </a:lnSpc>
            <a:spcBef>
              <a:spcPct val="0"/>
            </a:spcBef>
            <a:spcAft>
              <a:spcPct val="35000"/>
            </a:spcAft>
          </a:pPr>
          <a:r>
            <a:rPr lang="zh-CN" sz="1800" kern="1200" dirty="0" smtClean="0">
              <a:latin typeface="微软雅黑" panose="020B0503020204020204" pitchFamily="34" charset="-122"/>
              <a:ea typeface="微软雅黑" panose="020B0503020204020204" pitchFamily="34" charset="-122"/>
            </a:rPr>
            <a:t>根据业务实现的需要，在</a:t>
          </a:r>
          <a:r>
            <a:rPr lang="en-US" sz="1800" kern="1200" dirty="0" smtClean="0">
              <a:latin typeface="微软雅黑" panose="020B0503020204020204" pitchFamily="34" charset="-122"/>
              <a:ea typeface="微软雅黑" panose="020B0503020204020204" pitchFamily="34" charset="-122"/>
            </a:rPr>
            <a:t>Service</a:t>
          </a:r>
          <a:r>
            <a:rPr lang="zh-CN" sz="1800" kern="1200" dirty="0" smtClean="0">
              <a:latin typeface="微软雅黑" panose="020B0503020204020204" pitchFamily="34" charset="-122"/>
              <a:ea typeface="微软雅黑" panose="020B0503020204020204" pitchFamily="34" charset="-122"/>
            </a:rPr>
            <a:t>层由开发人员主动抛出的异常信息，这些信息通常继承</a:t>
          </a:r>
          <a:r>
            <a:rPr lang="en-US" sz="1800" kern="1200" dirty="0" smtClean="0">
              <a:latin typeface="微软雅黑" panose="020B0503020204020204" pitchFamily="34" charset="-122"/>
              <a:ea typeface="微软雅黑" panose="020B0503020204020204" pitchFamily="34" charset="-122"/>
            </a:rPr>
            <a:t>NlbpBizException</a:t>
          </a:r>
          <a:r>
            <a:rPr lang="zh-CN" sz="1800" kern="1200" dirty="0" smtClean="0">
              <a:latin typeface="微软雅黑" panose="020B0503020204020204" pitchFamily="34" charset="-122"/>
              <a:ea typeface="微软雅黑" panose="020B0503020204020204" pitchFamily="34" charset="-122"/>
            </a:rPr>
            <a:t>的构造函数，将</a:t>
          </a:r>
          <a:r>
            <a:rPr lang="en-US" sz="1800" kern="1200" dirty="0" smtClean="0">
              <a:latin typeface="微软雅黑" panose="020B0503020204020204" pitchFamily="34" charset="-122"/>
              <a:ea typeface="微软雅黑" panose="020B0503020204020204" pitchFamily="34" charset="-122"/>
            </a:rPr>
            <a:t>Message</a:t>
          </a:r>
          <a:r>
            <a:rPr lang="zh-CN" sz="1800" kern="1200" dirty="0" smtClean="0">
              <a:latin typeface="微软雅黑" panose="020B0503020204020204" pitchFamily="34" charset="-122"/>
              <a:ea typeface="微软雅黑" panose="020B0503020204020204" pitchFamily="34" charset="-122"/>
            </a:rPr>
            <a:t>信息抛到前端界面</a:t>
          </a:r>
          <a:endParaRPr lang="zh-CN" sz="1800" kern="1200" dirty="0">
            <a:latin typeface="微软雅黑" panose="020B0503020204020204" pitchFamily="34" charset="-122"/>
            <a:ea typeface="微软雅黑" panose="020B0503020204020204" pitchFamily="34" charset="-122"/>
          </a:endParaRPr>
        </a:p>
      </dsp:txBody>
      <dsp:txXfrm>
        <a:off x="1006581" y="2365227"/>
        <a:ext cx="10519432" cy="1181416"/>
      </dsp:txXfrm>
    </dsp:sp>
    <dsp:sp modelId="{FB38B346-282A-408C-B406-926E8F018A04}">
      <dsp:nvSpPr>
        <dsp:cNvPr id="0" name=""/>
        <dsp:cNvSpPr/>
      </dsp:nvSpPr>
      <dsp:spPr>
        <a:xfrm>
          <a:off x="418210" y="3904748"/>
          <a:ext cx="465206" cy="465206"/>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sp>
    <dsp:sp modelId="{8B180AF6-7022-4923-A2D6-8067F4CCA410}">
      <dsp:nvSpPr>
        <dsp:cNvPr id="0" name=""/>
        <dsp:cNvSpPr/>
      </dsp:nvSpPr>
      <dsp:spPr>
        <a:xfrm>
          <a:off x="1006581" y="3546643"/>
          <a:ext cx="10519432" cy="118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lvl="0" algn="l" defTabSz="800100" rtl="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所有</a:t>
          </a:r>
          <a:r>
            <a:rPr lang="en-US" altLang="zh-CN" sz="1800" kern="1200" dirty="0" smtClean="0">
              <a:latin typeface="微软雅黑" panose="020B0503020204020204" pitchFamily="34" charset="-122"/>
              <a:ea typeface="微软雅黑" panose="020B0503020204020204" pitchFamily="34" charset="-122"/>
            </a:rPr>
            <a:t>Java</a:t>
          </a:r>
          <a:r>
            <a:rPr lang="zh-CN" sz="1800" kern="1200" dirty="0" smtClean="0">
              <a:latin typeface="微软雅黑" panose="020B0503020204020204" pitchFamily="34" charset="-122"/>
              <a:ea typeface="微软雅黑" panose="020B0503020204020204" pitchFamily="34" charset="-122"/>
            </a:rPr>
            <a:t>类中的静态常量</a:t>
          </a:r>
          <a:r>
            <a:rPr lang="zh-CN" altLang="en-US" sz="1800" kern="1200" dirty="0" smtClean="0">
              <a:latin typeface="微软雅黑" panose="020B0503020204020204" pitchFamily="34" charset="-122"/>
              <a:ea typeface="微软雅黑" panose="020B0503020204020204" pitchFamily="34" charset="-122"/>
            </a:rPr>
            <a:t>及</a:t>
          </a:r>
          <a:r>
            <a:rPr lang="zh-CN" sz="1800" kern="1200" dirty="0" smtClean="0">
              <a:latin typeface="微软雅黑" panose="020B0503020204020204" pitchFamily="34" charset="-122"/>
              <a:ea typeface="微软雅黑" panose="020B0503020204020204" pitchFamily="34" charset="-122"/>
            </a:rPr>
            <a:t>枚举</a:t>
          </a:r>
          <a:r>
            <a:rPr lang="zh-CN" altLang="en-US" sz="1800" kern="1200" dirty="0" smtClean="0">
              <a:latin typeface="微软雅黑" panose="020B0503020204020204" pitchFamily="34" charset="-122"/>
              <a:ea typeface="微软雅黑" panose="020B0503020204020204" pitchFamily="34" charset="-122"/>
            </a:rPr>
            <a:t>类型</a:t>
          </a:r>
          <a:r>
            <a:rPr lang="zh-CN" sz="1800" kern="1200" dirty="0" smtClean="0">
              <a:latin typeface="微软雅黑" panose="020B0503020204020204" pitchFamily="34" charset="-122"/>
              <a:ea typeface="微软雅黑" panose="020B0503020204020204" pitchFamily="34" charset="-122"/>
            </a:rPr>
            <a:t>，涉及到中文的部分</a:t>
          </a:r>
          <a:r>
            <a:rPr lang="zh-CN" altLang="en-US" sz="1800" kern="1200" dirty="0" smtClean="0">
              <a:latin typeface="微软雅黑" panose="020B0503020204020204" pitchFamily="34" charset="-122"/>
              <a:ea typeface="微软雅黑" panose="020B0503020204020204" pitchFamily="34" charset="-122"/>
            </a:rPr>
            <a:t>，以及写死在程序逻辑中的中文部分</a:t>
          </a:r>
          <a:endParaRPr lang="zh-CN" sz="1800" kern="1200" dirty="0">
            <a:latin typeface="微软雅黑" panose="020B0503020204020204" pitchFamily="34" charset="-122"/>
            <a:ea typeface="微软雅黑" panose="020B0503020204020204" pitchFamily="34" charset="-122"/>
          </a:endParaRPr>
        </a:p>
      </dsp:txBody>
      <dsp:txXfrm>
        <a:off x="1006581" y="3546643"/>
        <a:ext cx="10519432" cy="11814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3E58A8-3B46-F74F-8909-C53C73E5C6A6}" type="datetimeFigureOut">
              <a:rPr kumimoji="1" lang="zh-CN" altLang="en-US" smtClean="0"/>
              <a:t>2017/9/7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1E64E2-9279-0F42-99A9-F8490F5C44F7}" type="slidenum">
              <a:rPr kumimoji="1" lang="zh-CN" altLang="en-US" smtClean="0"/>
              <a:t>‹#›</a:t>
            </a:fld>
            <a:endParaRPr kumimoji="1" lang="zh-CN" altLang="en-US"/>
          </a:p>
        </p:txBody>
      </p:sp>
    </p:spTree>
    <p:extLst>
      <p:ext uri="{BB962C8B-B14F-4D97-AF65-F5344CB8AC3E}">
        <p14:creationId xmlns:p14="http://schemas.microsoft.com/office/powerpoint/2010/main" val="137955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charset="0"/>
                <a:ea typeface="宋体" panose="02010600030101010101" pitchFamily="2" charset="-122"/>
              </a:defRPr>
            </a:lvl1pPr>
          </a:lstStyle>
          <a:p>
            <a:pPr>
              <a:defRPr/>
            </a:pPr>
            <a:fld id="{5947C7EA-6B7E-F44C-95D0-4B99C31A6A58}" type="datetimeFigureOut">
              <a:rPr lang="zh-CN" altLang="en-US"/>
              <a:t>2017/9/7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smtClean="0">
                <a:latin typeface="Calibri" panose="020F0502020204030204" charset="0"/>
                <a:ea typeface="宋体" panose="02010600030101010101" pitchFamily="2" charset="-122"/>
              </a:defRPr>
            </a:lvl1pPr>
          </a:lstStyle>
          <a:p>
            <a:pPr>
              <a:defRPr/>
            </a:pPr>
            <a:fld id="{F638DB1C-AFE7-D94A-B24A-5DCFC4F4CFE3}" type="slidenum">
              <a:rPr lang="zh-CN" altLang="en-US"/>
              <a:t>‹#›</a:t>
            </a:fld>
            <a:endParaRPr lang="zh-CN" altLang="en-US"/>
          </a:p>
        </p:txBody>
      </p:sp>
    </p:spTree>
    <p:extLst>
      <p:ext uri="{BB962C8B-B14F-4D97-AF65-F5344CB8AC3E}">
        <p14:creationId xmlns:p14="http://schemas.microsoft.com/office/powerpoint/2010/main" val="8020377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90850" y="306388"/>
            <a:ext cx="13049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524000" y="1280159"/>
            <a:ext cx="9144000" cy="2229803"/>
          </a:xfrm>
          <a:prstGeom prst="rect">
            <a:avLst/>
          </a:prstGeom>
        </p:spPr>
        <p:txBody>
          <a:bodyPr anchor="b"/>
          <a:lstStyle>
            <a:lvl1pPr algn="ctr">
              <a:defRPr sz="60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Line 4"/>
          <p:cNvSpPr>
            <a:spLocks noChangeShapeType="1"/>
          </p:cNvSpPr>
          <p:nvPr/>
        </p:nvSpPr>
        <p:spPr bwMode="auto">
          <a:xfrm flipV="1">
            <a:off x="366713" y="1050925"/>
            <a:ext cx="11458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 name="Isosceles Triangle 6"/>
          <p:cNvSpPr>
            <a:spLocks noChangeArrowheads="1"/>
          </p:cNvSpPr>
          <p:nvPr userDrawn="1"/>
        </p:nvSpPr>
        <p:spPr bwMode="auto">
          <a:xfrm rot="5400000">
            <a:off x="375444" y="5815807"/>
            <a:ext cx="503237" cy="43180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sp>
        <p:nvSpPr>
          <p:cNvPr id="4" name="Isosceles Triangle 7"/>
          <p:cNvSpPr>
            <a:spLocks noChangeArrowheads="1"/>
          </p:cNvSpPr>
          <p:nvPr userDrawn="1"/>
        </p:nvSpPr>
        <p:spPr bwMode="auto">
          <a:xfrm rot="5400000">
            <a:off x="4658519" y="5814219"/>
            <a:ext cx="503238" cy="43180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sp>
        <p:nvSpPr>
          <p:cNvPr id="5" name="Isosceles Triangle 8"/>
          <p:cNvSpPr>
            <a:spLocks noChangeArrowheads="1"/>
          </p:cNvSpPr>
          <p:nvPr userDrawn="1"/>
        </p:nvSpPr>
        <p:spPr bwMode="auto">
          <a:xfrm rot="5400000">
            <a:off x="8974931" y="5784057"/>
            <a:ext cx="503237" cy="43180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pic>
        <p:nvPicPr>
          <p:cNvPr id="6" name="Picture 10" descr="R120_G137_B251-20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21913" y="384175"/>
            <a:ext cx="158273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userDrawn="1"/>
        </p:nvSpPr>
        <p:spPr bwMode="black">
          <a:xfrm>
            <a:off x="9812338" y="6553200"/>
            <a:ext cx="20939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r">
              <a:defRPr/>
            </a:pPr>
            <a:r>
              <a:rPr lang="en-US" altLang="zh-CN" sz="800">
                <a:latin typeface="微软雅黑" panose="020B0503020204020204" pitchFamily="34" charset="-122"/>
                <a:ea typeface="微软雅黑" panose="020B0503020204020204" pitchFamily="34" charset="-122"/>
              </a:rPr>
              <a:t>© 2015 IBM Corporation</a:t>
            </a:r>
            <a:endParaRPr lang="en-US" altLang="zh-CN">
              <a:latin typeface="微软雅黑" panose="020B0503020204020204" pitchFamily="34" charset="-122"/>
              <a:ea typeface="微软雅黑" panose="020B0503020204020204" pitchFamily="34" charset="-122"/>
            </a:endParaRPr>
          </a:p>
        </p:txBody>
      </p:sp>
      <p:sp>
        <p:nvSpPr>
          <p:cNvPr id="8" name="Rectangle 7"/>
          <p:cNvSpPr txBox="1">
            <a:spLocks noChangeArrowheads="1"/>
          </p:cNvSpPr>
          <p:nvPr userDrawn="1"/>
        </p:nvSpPr>
        <p:spPr bwMode="auto">
          <a:xfrm>
            <a:off x="812800" y="6537325"/>
            <a:ext cx="7924800" cy="184150"/>
          </a:xfrm>
          <a:prstGeom prst="rect">
            <a:avLst/>
          </a:prstGeom>
          <a:noFill/>
          <a:ln>
            <a:noFill/>
          </a:ln>
          <a:effectLst/>
        </p:spPr>
        <p:txBody>
          <a:bodyPr lIns="92075" tIns="46038" rIns="92075" bIns="46038"/>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800">
                <a:latin typeface="微软雅黑" panose="020B0503020204020204" pitchFamily="34" charset="-122"/>
                <a:ea typeface="微软雅黑" panose="020B0503020204020204" pitchFamily="34" charset="-122"/>
              </a:rPr>
              <a:t>商业机密，严格保密</a:t>
            </a:r>
            <a:endParaRPr lang="en-US" altLang="zh-CN" sz="800">
              <a:latin typeface="微软雅黑" panose="020B0503020204020204" pitchFamily="34" charset="-122"/>
              <a:ea typeface="微软雅黑" panose="020B0503020204020204" pitchFamily="34" charset="-122"/>
            </a:endParaRPr>
          </a:p>
        </p:txBody>
      </p:sp>
      <p:grpSp>
        <p:nvGrpSpPr>
          <p:cNvPr id="9" name="Group 15"/>
          <p:cNvGrpSpPr/>
          <p:nvPr userDrawn="1"/>
        </p:nvGrpSpPr>
        <p:grpSpPr bwMode="auto">
          <a:xfrm>
            <a:off x="381000" y="3143250"/>
            <a:ext cx="11710988" cy="2233613"/>
            <a:chOff x="160" y="2308"/>
            <a:chExt cx="5437" cy="1399"/>
          </a:xfrm>
        </p:grpSpPr>
        <p:sp>
          <p:nvSpPr>
            <p:cNvPr id="10" name="Rectangle 16"/>
            <p:cNvSpPr>
              <a:spLocks noChangeArrowheads="1"/>
            </p:cNvSpPr>
            <p:nvPr/>
          </p:nvSpPr>
          <p:spPr bwMode="auto">
            <a:xfrm>
              <a:off x="160" y="2308"/>
              <a:ext cx="858" cy="288"/>
            </a:xfrm>
            <a:prstGeom prst="rect">
              <a:avLst/>
            </a:prstGeom>
            <a:solidFill>
              <a:srgbClr val="FEFFFE">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sp>
          <p:nvSpPr>
            <p:cNvPr id="11" name="Rectangle 17"/>
            <p:cNvSpPr>
              <a:spLocks noChangeArrowheads="1"/>
            </p:cNvSpPr>
            <p:nvPr/>
          </p:nvSpPr>
          <p:spPr bwMode="auto">
            <a:xfrm>
              <a:off x="160" y="2862"/>
              <a:ext cx="858" cy="289"/>
            </a:xfrm>
            <a:prstGeom prst="rect">
              <a:avLst/>
            </a:prstGeom>
            <a:solidFill>
              <a:srgbClr val="FEFFFE">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sp>
          <p:nvSpPr>
            <p:cNvPr id="12" name="Rectangle 18"/>
            <p:cNvSpPr>
              <a:spLocks noChangeArrowheads="1"/>
            </p:cNvSpPr>
            <p:nvPr/>
          </p:nvSpPr>
          <p:spPr bwMode="auto">
            <a:xfrm>
              <a:off x="160" y="3419"/>
              <a:ext cx="269" cy="288"/>
            </a:xfrm>
            <a:prstGeom prst="rect">
              <a:avLst/>
            </a:prstGeom>
            <a:solidFill>
              <a:srgbClr val="FEFFFE">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sp>
          <p:nvSpPr>
            <p:cNvPr id="13" name="Rectangle 19"/>
            <p:cNvSpPr>
              <a:spLocks noChangeArrowheads="1"/>
            </p:cNvSpPr>
            <p:nvPr/>
          </p:nvSpPr>
          <p:spPr bwMode="auto">
            <a:xfrm>
              <a:off x="4739" y="2308"/>
              <a:ext cx="858" cy="288"/>
            </a:xfrm>
            <a:prstGeom prst="rect">
              <a:avLst/>
            </a:prstGeom>
            <a:solidFill>
              <a:srgbClr val="FEFFFE">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sp>
          <p:nvSpPr>
            <p:cNvPr id="14" name="Rectangle 20"/>
            <p:cNvSpPr>
              <a:spLocks noChangeArrowheads="1"/>
            </p:cNvSpPr>
            <p:nvPr/>
          </p:nvSpPr>
          <p:spPr bwMode="auto">
            <a:xfrm>
              <a:off x="4739" y="2862"/>
              <a:ext cx="858" cy="289"/>
            </a:xfrm>
            <a:prstGeom prst="rect">
              <a:avLst/>
            </a:prstGeom>
            <a:solidFill>
              <a:srgbClr val="FEFFFE">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sp>
          <p:nvSpPr>
            <p:cNvPr id="15" name="Rectangle 21"/>
            <p:cNvSpPr>
              <a:spLocks noChangeArrowheads="1"/>
            </p:cNvSpPr>
            <p:nvPr/>
          </p:nvSpPr>
          <p:spPr bwMode="auto">
            <a:xfrm>
              <a:off x="5328" y="3419"/>
              <a:ext cx="269" cy="288"/>
            </a:xfrm>
            <a:prstGeom prst="rect">
              <a:avLst/>
            </a:prstGeom>
            <a:solidFill>
              <a:srgbClr val="FEFFFE">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sp>
          <p:nvSpPr>
            <p:cNvPr id="16" name="Freeform 22"/>
            <p:cNvSpPr/>
            <p:nvPr/>
          </p:nvSpPr>
          <p:spPr bwMode="auto">
            <a:xfrm>
              <a:off x="1305" y="2308"/>
              <a:ext cx="2862" cy="288"/>
            </a:xfrm>
            <a:custGeom>
              <a:avLst/>
              <a:gdLst>
                <a:gd name="T0" fmla="*/ 0 w 2880"/>
                <a:gd name="T1" fmla="*/ 0 h 288"/>
                <a:gd name="T2" fmla="*/ 0 w 2880"/>
                <a:gd name="T3" fmla="*/ 288 h 288"/>
                <a:gd name="T4" fmla="*/ 2028 w 2880"/>
                <a:gd name="T5" fmla="*/ 288 h 288"/>
                <a:gd name="T6" fmla="*/ 1996 w 2880"/>
                <a:gd name="T7" fmla="*/ 256 h 288"/>
                <a:gd name="T8" fmla="*/ 1872 w 2880"/>
                <a:gd name="T9" fmla="*/ 134 h 288"/>
                <a:gd name="T10" fmla="*/ 1711 w 2880"/>
                <a:gd name="T11" fmla="*/ 46 h 288"/>
                <a:gd name="T12" fmla="*/ 1570 w 2880"/>
                <a:gd name="T13" fmla="*/ 10 h 288"/>
                <a:gd name="T14" fmla="*/ 1487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0"/>
                <a:gd name="T28" fmla="*/ 0 h 288"/>
                <a:gd name="T29" fmla="*/ 2880 w 2880"/>
                <a:gd name="T30" fmla="*/ 288 h 2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 name="Freeform 23"/>
            <p:cNvSpPr/>
            <p:nvPr/>
          </p:nvSpPr>
          <p:spPr bwMode="auto">
            <a:xfrm>
              <a:off x="1305" y="2862"/>
              <a:ext cx="3174" cy="291"/>
            </a:xfrm>
            <a:custGeom>
              <a:avLst/>
              <a:gdLst>
                <a:gd name="T0" fmla="*/ 0 w 3194"/>
                <a:gd name="T1" fmla="*/ 0 h 290"/>
                <a:gd name="T2" fmla="*/ 0 w 3194"/>
                <a:gd name="T3" fmla="*/ 344 h 290"/>
                <a:gd name="T4" fmla="*/ 2247 w 3194"/>
                <a:gd name="T5" fmla="*/ 346 h 290"/>
                <a:gd name="T6" fmla="*/ 2243 w 3194"/>
                <a:gd name="T7" fmla="*/ 312 h 290"/>
                <a:gd name="T8" fmla="*/ 2224 w 3194"/>
                <a:gd name="T9" fmla="*/ 202 h 290"/>
                <a:gd name="T10" fmla="*/ 2194 w 3194"/>
                <a:gd name="T11" fmla="*/ 34 h 290"/>
                <a:gd name="T12" fmla="*/ 218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 name="T24" fmla="*/ 0 w 3194"/>
                <a:gd name="T25" fmla="*/ 0 h 290"/>
                <a:gd name="T26" fmla="*/ 3194 w 3194"/>
                <a:gd name="T27" fmla="*/ 290 h 2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8" name="Freeform 24"/>
            <p:cNvSpPr/>
            <p:nvPr/>
          </p:nvSpPr>
          <p:spPr bwMode="auto">
            <a:xfrm>
              <a:off x="3595" y="3417"/>
              <a:ext cx="934"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 name="T21" fmla="*/ 0 w 3194"/>
                <a:gd name="T22" fmla="*/ 0 h 290"/>
                <a:gd name="T23" fmla="*/ 3194 w 3194"/>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9" name="Rectangle 25"/>
            <p:cNvSpPr>
              <a:spLocks noChangeArrowheads="1"/>
            </p:cNvSpPr>
            <p:nvPr/>
          </p:nvSpPr>
          <p:spPr bwMode="auto">
            <a:xfrm>
              <a:off x="1877" y="3419"/>
              <a:ext cx="858" cy="288"/>
            </a:xfrm>
            <a:prstGeom prst="rect">
              <a:avLst/>
            </a:prstGeom>
            <a:solidFill>
              <a:srgbClr val="FEFFFE">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defRPr/>
              </a:pPr>
              <a:endParaRPr lang="zh-CN" altLang="en-US">
                <a:latin typeface="Arial" panose="020B0604020202020204" pitchFamily="34" charset="0"/>
              </a:endParaRPr>
            </a:p>
          </p:txBody>
        </p:sp>
      </p:grpSp>
      <p:pic>
        <p:nvPicPr>
          <p:cNvPr id="2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500438"/>
            <a:ext cx="121920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NHLH-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4963" y="333375"/>
            <a:ext cx="2363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3"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914400" y="4965172"/>
            <a:ext cx="10363200" cy="1470025"/>
          </a:xfrm>
          <a:prstGeom prst="rect">
            <a:avLst/>
          </a:prstGeom>
        </p:spPr>
        <p:txBody>
          <a:bodyPr/>
          <a:lstStyle>
            <a:lvl1pPr>
              <a:defRPr>
                <a:solidFill>
                  <a:srgbClr val="FFFFFF"/>
                </a:solidFill>
              </a:defRPr>
            </a:lvl1pPr>
          </a:lstStyle>
          <a:p>
            <a:r>
              <a:rPr lang="zh-CN" altLang="en-US" dirty="0"/>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目录页">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3" name="内容占位符 2"/>
          <p:cNvSpPr>
            <a:spLocks noGrp="1"/>
          </p:cNvSpPr>
          <p:nvPr>
            <p:ph idx="1"/>
          </p:nvPr>
        </p:nvSpPr>
        <p:spPr>
          <a:xfrm>
            <a:off x="3554858" y="2054830"/>
            <a:ext cx="7705618" cy="4006923"/>
          </a:xfrm>
          <a:prstGeom prst="rect">
            <a:avLst/>
          </a:prstGeom>
        </p:spPr>
        <p:txBody>
          <a:bodyPr/>
          <a:lstStyle>
            <a:lvl1pPr>
              <a:defRPr sz="20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9" name="Group 8"/>
          <p:cNvGrpSpPr/>
          <p:nvPr userDrawn="1"/>
        </p:nvGrpSpPr>
        <p:grpSpPr>
          <a:xfrm>
            <a:off x="9825549" y="36096"/>
            <a:ext cx="2206030" cy="480406"/>
            <a:chOff x="9211938" y="-6329"/>
            <a:chExt cx="2936607" cy="639503"/>
          </a:xfrm>
        </p:grpSpPr>
        <p:pic>
          <p:nvPicPr>
            <p:cNvPr id="10" name="Picture 10" descr="R120_G137_B251-200"/>
            <p:cNvPicPr>
              <a:picLocks noChangeAspect="1" noChangeArrowheads="1"/>
            </p:cNvPicPr>
            <p:nvPr userDrawn="1"/>
          </p:nvPicPr>
          <p:blipFill>
            <a:blip r:embed="rId3"/>
            <a:srcRect/>
            <a:stretch>
              <a:fillRect/>
            </a:stretch>
          </p:blipFill>
          <p:spPr bwMode="auto">
            <a:xfrm>
              <a:off x="11172161" y="160665"/>
              <a:ext cx="976384" cy="360000"/>
            </a:xfrm>
            <a:prstGeom prst="rect">
              <a:avLst/>
            </a:prstGeom>
            <a:noFill/>
            <a:ln w="9525">
              <a:noFill/>
              <a:miter lim="800000"/>
              <a:headEnd/>
              <a:tailEnd/>
            </a:ln>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11938" y="-6329"/>
              <a:ext cx="1980000" cy="639503"/>
            </a:xfrm>
            <a:prstGeom prst="rect">
              <a:avLst/>
            </a:prstGeom>
          </p:spPr>
        </p:pic>
      </p:grpSp>
      <p:sp>
        <p:nvSpPr>
          <p:cNvPr id="8" name="Footer Placeholder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fld id="{7FC0BD7A-38F0-4824-BDAB-49F5670791F9}" type="slidenum">
              <a:rPr lang="zh-CN" altLang="en-US" smtClean="0">
                <a:solidFill>
                  <a:prstClr val="black"/>
                </a:solidFill>
              </a:rPr>
              <a:t>‹#›</a:t>
            </a:fld>
            <a:endParaRPr lang="zh-CN" altLang="en-US" dirty="0">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45300"/>
          </a:xfrm>
          <a:prstGeom prst="rect">
            <a:avLst/>
          </a:prstGeom>
        </p:spPr>
      </p:pic>
      <p:pic>
        <p:nvPicPr>
          <p:cNvPr id="5" name="Picture 10" descr="R120_G137_B251-200"/>
          <p:cNvPicPr>
            <a:picLocks noChangeAspect="1" noChangeArrowheads="1"/>
          </p:cNvPicPr>
          <p:nvPr userDrawn="1"/>
        </p:nvPicPr>
        <p:blipFill>
          <a:blip r:embed="rId3"/>
          <a:srcRect/>
          <a:stretch>
            <a:fillRect/>
          </a:stretch>
        </p:blipFill>
        <p:spPr bwMode="auto">
          <a:xfrm>
            <a:off x="2882400" y="557966"/>
            <a:ext cx="1172242" cy="432214"/>
          </a:xfrm>
          <a:prstGeom prst="rect">
            <a:avLst/>
          </a:prstGeom>
          <a:noFill/>
          <a:ln w="9525">
            <a:noFill/>
            <a:miter lim="800000"/>
            <a:headEnd/>
            <a:tailEnd/>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
        <p:nvSpPr>
          <p:cNvPr id="3" name="内容占位符 2"/>
          <p:cNvSpPr>
            <a:spLocks noGrp="1"/>
          </p:cNvSpPr>
          <p:nvPr>
            <p:ph idx="1"/>
          </p:nvPr>
        </p:nvSpPr>
        <p:spPr>
          <a:xfrm>
            <a:off x="3554858" y="2054830"/>
            <a:ext cx="7705618" cy="4006923"/>
          </a:xfrm>
          <a:prstGeom prst="rect">
            <a:avLst/>
          </a:prstGeom>
        </p:spPr>
        <p:txBody>
          <a:bodyPr/>
          <a:lstStyle>
            <a:lvl1pPr>
              <a:defRPr sz="20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9" name="Group 8"/>
          <p:cNvGrpSpPr/>
          <p:nvPr userDrawn="1"/>
        </p:nvGrpSpPr>
        <p:grpSpPr>
          <a:xfrm>
            <a:off x="9825549" y="36096"/>
            <a:ext cx="2206030" cy="480406"/>
            <a:chOff x="9211938" y="-6329"/>
            <a:chExt cx="2936607" cy="639503"/>
          </a:xfrm>
        </p:grpSpPr>
        <p:pic>
          <p:nvPicPr>
            <p:cNvPr id="10" name="Picture 10" descr="R120_G137_B251-200"/>
            <p:cNvPicPr>
              <a:picLocks noChangeAspect="1" noChangeArrowheads="1"/>
            </p:cNvPicPr>
            <p:nvPr userDrawn="1"/>
          </p:nvPicPr>
          <p:blipFill>
            <a:blip r:embed="rId3"/>
            <a:srcRect/>
            <a:stretch>
              <a:fillRect/>
            </a:stretch>
          </p:blipFill>
          <p:spPr bwMode="auto">
            <a:xfrm>
              <a:off x="11172161" y="160665"/>
              <a:ext cx="976384" cy="360000"/>
            </a:xfrm>
            <a:prstGeom prst="rect">
              <a:avLst/>
            </a:prstGeom>
            <a:noFill/>
            <a:ln w="9525">
              <a:noFill/>
              <a:miter lim="800000"/>
              <a:headEnd/>
              <a:tailEnd/>
            </a:ln>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11938" y="-6329"/>
              <a:ext cx="1980000" cy="639503"/>
            </a:xfrm>
            <a:prstGeom prst="rect">
              <a:avLst/>
            </a:prstGeom>
          </p:spPr>
        </p:pic>
      </p:grpSp>
      <p:sp>
        <p:nvSpPr>
          <p:cNvPr id="8" name="Footer Placeholder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fld id="{7FC0BD7A-38F0-4824-BDAB-49F5670791F9}" type="slidenum">
              <a:rPr lang="zh-CN" altLang="en-US" smtClean="0">
                <a:solidFill>
                  <a:prstClr val="black"/>
                </a:solidFill>
              </a:rPr>
              <a:t>‹#›</a:t>
            </a:fld>
            <a:endParaRPr lang="zh-CN" altLang="en-US" dirty="0">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0638" y="160665"/>
            <a:ext cx="9131300" cy="472509"/>
          </a:xfrm>
          <a:prstGeom prst="rect">
            <a:avLst/>
          </a:prstGeom>
        </p:spPr>
        <p:txBody>
          <a:bodyPr/>
          <a:lstStyle>
            <a:lvl1pPr>
              <a:lnSpc>
                <a:spcPct val="120000"/>
              </a:lnSpc>
              <a:defRPr sz="2000" b="1">
                <a:solidFill>
                  <a:srgbClr val="00B05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1" name="图片 10"/>
          <p:cNvPicPr>
            <a:picLocks noChangeAspect="1"/>
          </p:cNvPicPr>
          <p:nvPr userDrawn="1"/>
        </p:nvPicPr>
        <p:blipFill>
          <a:blip r:embed="rId2"/>
          <a:stretch>
            <a:fillRect/>
          </a:stretch>
        </p:blipFill>
        <p:spPr>
          <a:xfrm>
            <a:off x="12700" y="6286500"/>
            <a:ext cx="12179300" cy="571500"/>
          </a:xfrm>
          <a:prstGeom prst="rect">
            <a:avLst/>
          </a:prstGeom>
        </p:spPr>
      </p:pic>
      <p:grpSp>
        <p:nvGrpSpPr>
          <p:cNvPr id="8" name="Group 7"/>
          <p:cNvGrpSpPr/>
          <p:nvPr userDrawn="1"/>
        </p:nvGrpSpPr>
        <p:grpSpPr>
          <a:xfrm>
            <a:off x="9825549" y="24064"/>
            <a:ext cx="2206030" cy="480406"/>
            <a:chOff x="9211938" y="-6329"/>
            <a:chExt cx="2936607" cy="639503"/>
          </a:xfrm>
        </p:grpSpPr>
        <p:pic>
          <p:nvPicPr>
            <p:cNvPr id="5" name="Picture 10" descr="R120_G137_B251-200"/>
            <p:cNvPicPr>
              <a:picLocks noChangeAspect="1" noChangeArrowheads="1"/>
            </p:cNvPicPr>
            <p:nvPr userDrawn="1"/>
          </p:nvPicPr>
          <p:blipFill>
            <a:blip r:embed="rId3"/>
            <a:srcRect/>
            <a:stretch>
              <a:fillRect/>
            </a:stretch>
          </p:blipFill>
          <p:spPr bwMode="auto">
            <a:xfrm>
              <a:off x="11172161" y="160665"/>
              <a:ext cx="976384" cy="360000"/>
            </a:xfrm>
            <a:prstGeom prst="rect">
              <a:avLst/>
            </a:prstGeom>
            <a:noFill/>
            <a:ln w="9525">
              <a:noFill/>
              <a:miter lim="800000"/>
              <a:headEnd/>
              <a:tailEnd/>
            </a:ln>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11938" y="-6329"/>
              <a:ext cx="1980000" cy="639503"/>
            </a:xfrm>
            <a:prstGeom prst="rect">
              <a:avLst/>
            </a:prstGeom>
          </p:spPr>
        </p:pic>
      </p:grpSp>
      <p:sp>
        <p:nvSpPr>
          <p:cNvPr id="10" name="Footer Placeholder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fld id="{7FC0BD7A-38F0-4824-BDAB-49F5670791F9}" type="slidenum">
              <a:rPr lang="zh-CN" altLang="en-US" smtClean="0">
                <a:solidFill>
                  <a:prstClr val="black"/>
                </a:solidFill>
              </a:rPr>
              <a:t>‹#›</a:t>
            </a:fld>
            <a:endParaRPr lang="zh-CN" altLang="en-US" dirty="0">
              <a:solidFill>
                <a:prstClr val="black"/>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9825549" y="48128"/>
            <a:ext cx="2206030" cy="480406"/>
            <a:chOff x="9211938" y="-6329"/>
            <a:chExt cx="2936607" cy="639503"/>
          </a:xfrm>
        </p:grpSpPr>
        <p:pic>
          <p:nvPicPr>
            <p:cNvPr id="3" name="Picture 10" descr="R120_G137_B251-200"/>
            <p:cNvPicPr>
              <a:picLocks noChangeAspect="1" noChangeArrowheads="1"/>
            </p:cNvPicPr>
            <p:nvPr userDrawn="1"/>
          </p:nvPicPr>
          <p:blipFill>
            <a:blip r:embed="rId3"/>
            <a:srcRect/>
            <a:stretch>
              <a:fillRect/>
            </a:stretch>
          </p:blipFill>
          <p:spPr bwMode="auto">
            <a:xfrm>
              <a:off x="11172161" y="160665"/>
              <a:ext cx="976384" cy="360000"/>
            </a:xfrm>
            <a:prstGeom prst="rect">
              <a:avLst/>
            </a:prstGeom>
            <a:noFill/>
            <a:ln w="9525">
              <a:noFill/>
              <a:miter lim="800000"/>
              <a:headEnd/>
              <a:tailEnd/>
            </a:ln>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11938" y="-6329"/>
              <a:ext cx="1980000" cy="639503"/>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stretch>
            <a:fillRect/>
          </a:stretch>
        </p:blipFill>
        <p:spPr>
          <a:xfrm>
            <a:off x="333789" y="3821261"/>
            <a:ext cx="2215774" cy="514071"/>
          </a:xfrm>
          <a:prstGeom prst="rect">
            <a:avLst/>
          </a:prstGeom>
          <a:ln>
            <a:noFill/>
          </a:ln>
          <a:effectLst>
            <a:softEdge rad="112500"/>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43750" y="106363"/>
            <a:ext cx="50482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43750" y="2398713"/>
            <a:ext cx="50482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78325" y="1789113"/>
            <a:ext cx="50482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userDrawn="1"/>
        </p:nvPicPr>
        <p:blipFill>
          <a:blip r:embed="rId4"/>
          <a:stretch>
            <a:fillRect/>
          </a:stretch>
        </p:blipFill>
        <p:spPr>
          <a:xfrm>
            <a:off x="10111666" y="182881"/>
            <a:ext cx="2080334" cy="40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Connector 7"/>
          <p:cNvCxnSpPr/>
          <p:nvPr userDrawn="1"/>
        </p:nvCxnSpPr>
        <p:spPr>
          <a:xfrm>
            <a:off x="123607" y="539949"/>
            <a:ext cx="11976953" cy="44042"/>
          </a:xfrm>
          <a:prstGeom prst="line">
            <a:avLst/>
          </a:prstGeom>
          <a:noFill/>
          <a:ln w="19050" cap="flat" cmpd="sng" algn="ctr">
            <a:solidFill>
              <a:srgbClr val="00B0F0"/>
            </a:solidFill>
            <a:prstDash val="solid"/>
          </a:ln>
          <a:effectLst/>
        </p:spPr>
      </p:cxnSp>
      <p:cxnSp>
        <p:nvCxnSpPr>
          <p:cNvPr id="9" name="Straight Connector 8"/>
          <p:cNvCxnSpPr/>
          <p:nvPr userDrawn="1"/>
        </p:nvCxnSpPr>
        <p:spPr>
          <a:xfrm>
            <a:off x="401332" y="179907"/>
            <a:ext cx="0" cy="1080042"/>
          </a:xfrm>
          <a:prstGeom prst="line">
            <a:avLst/>
          </a:prstGeom>
          <a:noFill/>
          <a:ln w="19050" cap="flat" cmpd="sng" algn="ctr">
            <a:solidFill>
              <a:srgbClr val="00B0F0"/>
            </a:solidFill>
            <a:prstDash val="solid"/>
          </a:ln>
          <a:effectLst/>
        </p:spPr>
      </p:cxnSp>
      <p:sp>
        <p:nvSpPr>
          <p:cNvPr id="12" name="Title Placeholder 1"/>
          <p:cNvSpPr>
            <a:spLocks noGrp="1"/>
          </p:cNvSpPr>
          <p:nvPr>
            <p:ph type="title"/>
          </p:nvPr>
        </p:nvSpPr>
        <p:spPr>
          <a:xfrm>
            <a:off x="437386" y="590749"/>
            <a:ext cx="11359176" cy="720000"/>
          </a:xfrm>
          <a:prstGeom prst="rect">
            <a:avLst/>
          </a:prstGeom>
        </p:spPr>
        <p:txBody>
          <a:bodyPr vert="horz" lIns="0" tIns="0" rIns="0" bIns="0" rtlCol="0" anchor="t" anchorCtr="0">
            <a:noAutofit/>
          </a:bodyPr>
          <a:lstStyle>
            <a:lvl1pPr algn="l" defTabSz="914400" rtl="0" eaLnBrk="1" latinLnBrk="0" hangingPunct="1">
              <a:spcBef>
                <a:spcPct val="0"/>
              </a:spcBef>
              <a:buNone/>
              <a:defRPr lang="en-GB" altLang="zh-CN" sz="2400" b="1" kern="1200" dirty="0">
                <a:solidFill>
                  <a:srgbClr val="00B4F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dirty="0"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04801" y="672792"/>
            <a:ext cx="11586633" cy="755944"/>
          </a:xfrm>
          <a:prstGeom prst="rect">
            <a:avLst/>
          </a:prstGeom>
        </p:spPr>
        <p:txBody>
          <a:bodyPr/>
          <a:lstStyle>
            <a:lvl1pPr>
              <a:defRPr>
                <a:solidFill>
                  <a:srgbClr val="009541"/>
                </a:solidFill>
              </a:defRPr>
            </a:lvl1pPr>
          </a:lstStyle>
          <a:p>
            <a:r>
              <a:rPr lang="zh-CN" altLang="en-US"/>
              <a:t>单击此处编辑母版标题样式</a:t>
            </a:r>
          </a:p>
        </p:txBody>
      </p:sp>
      <p:sp>
        <p:nvSpPr>
          <p:cNvPr id="3" name="Slide Number Placeholder 27"/>
          <p:cNvSpPr>
            <a:spLocks noGrp="1"/>
          </p:cNvSpPr>
          <p:nvPr>
            <p:ph type="sldNum" sz="quarter" idx="10"/>
          </p:nvPr>
        </p:nvSpPr>
        <p:spPr>
          <a:xfrm>
            <a:off x="204788" y="6535738"/>
            <a:ext cx="938212" cy="322262"/>
          </a:xfrm>
          <a:prstGeom prst="rect">
            <a:avLst/>
          </a:prstGeom>
        </p:spPr>
        <p:txBody>
          <a:bodyPr vert="horz" wrap="square" lIns="91440" tIns="45720" rIns="91440" bIns="45720" numCol="1" anchor="t" anchorCtr="0" compatLnSpc="1"/>
          <a:lstStyle>
            <a:lvl1pPr>
              <a:defRPr sz="900" smtClean="0">
                <a:latin typeface="Calibri" panose="020F0502020204030204" charset="0"/>
                <a:ea typeface="宋体" panose="02010600030101010101" pitchFamily="2" charset="-122"/>
              </a:defRPr>
            </a:lvl1pPr>
          </a:lstStyle>
          <a:p>
            <a:pPr>
              <a:defRPr/>
            </a:pPr>
            <a:fld id="{5EB14C2A-DCE7-B54D-A023-D71505130807}"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10972800" cy="8382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609600" y="1371600"/>
            <a:ext cx="10972800" cy="4953000"/>
          </a:xfrm>
          <a:prstGeom prst="rect">
            <a:avLst/>
          </a:prstGeom>
        </p:spPr>
        <p:txBody>
          <a:bodyPr/>
          <a:lstStyle/>
          <a:p>
            <a:pPr lvl="0"/>
            <a:endParaRPr lang="zh-CN" altLang="en-US" noProof="0"/>
          </a:p>
        </p:txBody>
      </p:sp>
      <p:sp>
        <p:nvSpPr>
          <p:cNvPr id="4" name="Rectangle 7"/>
          <p:cNvSpPr>
            <a:spLocks noGrp="1" noChangeArrowheads="1"/>
          </p:cNvSpPr>
          <p:nvPr>
            <p:ph type="sldNum" sz="quarter" idx="10"/>
          </p:nvPr>
        </p:nvSpPr>
        <p:spPr>
          <a:xfrm>
            <a:off x="204788" y="6535738"/>
            <a:ext cx="938212" cy="322262"/>
          </a:xfrm>
          <a:prstGeom prst="rect">
            <a:avLst/>
          </a:prstGeom>
        </p:spPr>
        <p:txBody>
          <a:bodyPr vert="horz" wrap="square" lIns="91440" tIns="45720" rIns="91440" bIns="45720" numCol="1" anchor="t" anchorCtr="0" compatLnSpc="1"/>
          <a:lstStyle>
            <a:lvl1pPr>
              <a:defRPr smtClean="0">
                <a:latin typeface="Calibri" panose="020F0502020204030204" charset="0"/>
                <a:ea typeface="宋体" panose="02010600030101010101" pitchFamily="2" charset="-122"/>
              </a:defRPr>
            </a:lvl1pPr>
          </a:lstStyle>
          <a:p>
            <a:pPr>
              <a:defRPr/>
            </a:pPr>
            <a:fld id="{B38E302F-E006-7F47-B4E0-18D234B04155}" type="slidenum">
              <a:rPr lang="en-GB" altLang="zh-CN"/>
              <a:t>‹#›</a:t>
            </a:fld>
            <a:endParaRPr lang="en-GB"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8"/>
            <a:ext cx="9612923" cy="563562"/>
          </a:xfrm>
          <a:prstGeom prst="rect">
            <a:avLst/>
          </a:prstGeom>
        </p:spPr>
        <p:txBody>
          <a:bodyPr/>
          <a:lstStyle>
            <a:lvl1pPr>
              <a:defRPr sz="1800"/>
            </a:lvl1p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Slide Number Placeholder 27"/>
          <p:cNvSpPr>
            <a:spLocks noGrp="1"/>
          </p:cNvSpPr>
          <p:nvPr>
            <p:ph type="sldNum" sz="quarter" idx="10"/>
          </p:nvPr>
        </p:nvSpPr>
        <p:spPr>
          <a:xfrm>
            <a:off x="204788" y="6535738"/>
            <a:ext cx="938212" cy="322262"/>
          </a:xfrm>
          <a:prstGeom prst="rect">
            <a:avLst/>
          </a:prstGeom>
        </p:spPr>
        <p:txBody>
          <a:bodyPr vert="horz" wrap="square" lIns="91440" tIns="45720" rIns="91440" bIns="45720" numCol="1" anchor="t" anchorCtr="0" compatLnSpc="1"/>
          <a:lstStyle>
            <a:lvl1pPr>
              <a:defRPr smtClean="0">
                <a:latin typeface="Calibri" panose="020F0502020204030204" charset="0"/>
                <a:ea typeface="宋体" panose="02010600030101010101" pitchFamily="2" charset="-122"/>
              </a:defRPr>
            </a:lvl1pPr>
          </a:lstStyle>
          <a:p>
            <a:pPr>
              <a:defRPr/>
            </a:pPr>
            <a:fld id="{D4ABC200-3594-F046-8CBB-713924ED9116}"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a:latin typeface="Calibri" panose="020F0502020204030204" charset="0"/>
                <a:ea typeface="宋体" panose="02010600030101010101" pitchFamily="2" charset="-122"/>
              </a:defRPr>
            </a:lvl1pPr>
          </a:lstStyle>
          <a:p>
            <a:pPr>
              <a:defRPr/>
            </a:pPr>
            <a:fld id="{5C3AE3D9-B0E0-1A4C-8630-9FBE565741B5}" type="datetimeFigureOut">
              <a:rPr lang="zh-CN" altLang="en-US"/>
              <a:t>2017/9/7</a:t>
            </a:fld>
            <a:endParaRPr lang="zh-CN" alt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defRPr>
                <a:latin typeface="Calibri" panose="020F0502020204030204" charset="0"/>
                <a:ea typeface="宋体" panose="02010600030101010101" pitchFamily="2" charset="-122"/>
              </a:defRPr>
            </a:lvl1pPr>
          </a:lstStyle>
          <a:p>
            <a:pPr>
              <a:defRPr/>
            </a:pPr>
            <a:endParaRPr lang="zh-CN"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a:defRPr smtClean="0">
                <a:latin typeface="Calibri" panose="020F0502020204030204" charset="0"/>
                <a:ea typeface="宋体" panose="02010600030101010101" pitchFamily="2" charset="-122"/>
              </a:defRPr>
            </a:lvl1pPr>
          </a:lstStyle>
          <a:p>
            <a:pPr>
              <a:defRPr/>
            </a:pPr>
            <a:fld id="{8A717AF0-E377-2E49-83AB-04849D2FC1ED}"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tx1"/>
                </a:solidFill>
                <a:latin typeface="微软雅黑" panose="020B0503020204020204" pitchFamily="34" charset="-122"/>
                <a:ea typeface="微软雅黑" panose="020B0503020204020204" pitchFamily="34" charset="-122"/>
              </a:defRPr>
            </a:lvl1pPr>
          </a:lstStyle>
          <a:p>
            <a:fld id="{7FC0BD7A-38F0-4824-BDAB-49F5670791F9}" type="slidenum">
              <a:rPr lang="zh-CN" altLang="en-US" smtClean="0">
                <a:solidFill>
                  <a:prstClr val="black"/>
                </a:solidFill>
              </a:rPr>
              <a:t>‹#›</a:t>
            </a:fld>
            <a:endParaRPr lang="zh-CN" altLang="en-US" dirty="0">
              <a:solidFill>
                <a:prstClr val="black"/>
              </a:solidFill>
            </a:endParaRPr>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8DB927-6C4C-4EB2-8027-F963CCAAC242}"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hf hd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96450" y="6477000"/>
            <a:ext cx="2016125" cy="277813"/>
          </a:xfrm>
          <a:prstGeom prst="rect">
            <a:avLst/>
          </a:prstGeom>
          <a:noFill/>
        </p:spPr>
        <p:txBody>
          <a:bodyPr>
            <a:spAutoFit/>
          </a:bodyPr>
          <a:lstStyle/>
          <a:p>
            <a:pPr algn="r">
              <a:defRPr/>
            </a:pPr>
            <a:r>
              <a:rPr lang="en-US" altLang="zh-CN" sz="1200" dirty="0">
                <a:solidFill>
                  <a:schemeClr val="accent1">
                    <a:lumMod val="20000"/>
                    <a:lumOff val="80000"/>
                  </a:schemeClr>
                </a:solidFill>
                <a:latin typeface="微软雅黑" panose="020B0503020204020204" pitchFamily="34" charset="-122"/>
                <a:ea typeface="微软雅黑" panose="020B0503020204020204" pitchFamily="34" charset="-122"/>
              </a:rPr>
              <a:t>2016</a:t>
            </a:r>
            <a:r>
              <a:rPr lang="zh-CN" altLang="en-US" sz="1200" dirty="0">
                <a:solidFill>
                  <a:schemeClr val="accent1">
                    <a:lumMod val="20000"/>
                    <a:lumOff val="80000"/>
                  </a:schemeClr>
                </a:solidFill>
                <a:latin typeface="微软雅黑" panose="020B0503020204020204" pitchFamily="34" charset="-122"/>
                <a:ea typeface="微软雅黑" panose="020B0503020204020204" pitchFamily="34" charset="-122"/>
              </a:rPr>
              <a:t>年</a:t>
            </a:r>
            <a:r>
              <a:rPr lang="en-US" altLang="zh-CN" sz="1200" dirty="0">
                <a:solidFill>
                  <a:schemeClr val="accent1">
                    <a:lumMod val="20000"/>
                    <a:lumOff val="80000"/>
                  </a:schemeClr>
                </a:solidFill>
                <a:latin typeface="微软雅黑" panose="020B0503020204020204" pitchFamily="34" charset="-122"/>
                <a:ea typeface="微软雅黑" panose="020B0503020204020204" pitchFamily="34" charset="-122"/>
              </a:rPr>
              <a:t>12</a:t>
            </a:r>
            <a:r>
              <a:rPr lang="zh-CN" altLang="en-US" sz="1200" dirty="0">
                <a:solidFill>
                  <a:schemeClr val="accent1">
                    <a:lumMod val="20000"/>
                    <a:lumOff val="80000"/>
                  </a:schemeClr>
                </a:solidFill>
                <a:latin typeface="微软雅黑" panose="020B0503020204020204" pitchFamily="34" charset="-122"/>
                <a:ea typeface="微软雅黑" panose="020B0503020204020204" pitchFamily="34" charset="-122"/>
              </a:rPr>
              <a:t>月 成都</a:t>
            </a:r>
          </a:p>
        </p:txBody>
      </p:sp>
      <p:sp>
        <p:nvSpPr>
          <p:cNvPr id="7" name="标题 1"/>
          <p:cNvSpPr>
            <a:spLocks noGrp="1"/>
          </p:cNvSpPr>
          <p:nvPr>
            <p:ph type="ctrTitle"/>
          </p:nvPr>
        </p:nvSpPr>
        <p:spPr>
          <a:xfrm>
            <a:off x="1918545" y="2250040"/>
            <a:ext cx="8585508" cy="1981977"/>
          </a:xfrm>
        </p:spPr>
        <p:txBody>
          <a:bodyPr/>
          <a:lstStyle/>
          <a:p>
            <a:r>
              <a:rPr lang="zh-CN" altLang="en-US" sz="3600" b="1" dirty="0" smtClean="0">
                <a:solidFill>
                  <a:srgbClr val="C41C1F"/>
                </a:solidFill>
              </a:rPr>
              <a:t>希望六和核心信息平台项目</a:t>
            </a:r>
            <a:r>
              <a:rPr lang="en-GB" altLang="zh-CN" sz="3600" dirty="0" smtClean="0"/>
              <a:t/>
            </a:r>
            <a:br>
              <a:rPr lang="en-GB" altLang="zh-CN" sz="3600" dirty="0" smtClean="0"/>
            </a:br>
            <a:r>
              <a:rPr lang="zh-CN" altLang="en-US" sz="2400" b="1" dirty="0"/>
              <a:t>禽</a:t>
            </a:r>
            <a:r>
              <a:rPr lang="zh-CN" altLang="en-US" sz="2400" b="1" dirty="0" smtClean="0"/>
              <a:t>养殖</a:t>
            </a:r>
            <a:r>
              <a:rPr lang="zh-CN" altLang="en-US" sz="2400" b="1" dirty="0"/>
              <a:t>应</a:t>
            </a:r>
            <a:r>
              <a:rPr lang="zh-CN" altLang="en-US" sz="2400" b="1" dirty="0" smtClean="0"/>
              <a:t>用国际化方案</a:t>
            </a:r>
            <a:r>
              <a:rPr sz="3590" dirty="0" smtClean="0">
                <a:solidFill>
                  <a:srgbClr val="0070C0"/>
                </a:solidFill>
              </a:rPr>
              <a:t/>
            </a:r>
            <a:br>
              <a:rPr sz="3590" dirty="0" smtClean="0">
                <a:solidFill>
                  <a:srgbClr val="0070C0"/>
                </a:solidFill>
              </a:rPr>
            </a:br>
            <a:r>
              <a:rPr sz="1200" dirty="0" smtClean="0">
                <a:solidFill>
                  <a:srgbClr val="0070C0"/>
                </a:solidFill>
              </a:rPr>
              <a:t>	</a:t>
            </a:r>
            <a:br>
              <a:rPr sz="1200" dirty="0" smtClean="0">
                <a:solidFill>
                  <a:srgbClr val="0070C0"/>
                </a:solidFill>
              </a:rPr>
            </a:br>
            <a:r>
              <a:rPr sz="1800" dirty="0">
                <a:solidFill>
                  <a:schemeClr val="tx1">
                    <a:lumMod val="65000"/>
                    <a:lumOff val="35000"/>
                  </a:schemeClr>
                </a:solidFill>
              </a:rPr>
              <a:t>IBM </a:t>
            </a:r>
            <a:r>
              <a:rPr lang="zh-CN" altLang="en-US" sz="1800" dirty="0">
                <a:solidFill>
                  <a:schemeClr val="tx1">
                    <a:lumMod val="65000"/>
                    <a:lumOff val="35000"/>
                  </a:schemeClr>
                </a:solidFill>
              </a:rPr>
              <a:t>全球咨询</a:t>
            </a:r>
            <a:r>
              <a:rPr lang="zh-CN" altLang="en-US" sz="1800" dirty="0" smtClean="0">
                <a:solidFill>
                  <a:schemeClr val="tx1">
                    <a:lumMod val="65000"/>
                    <a:lumOff val="35000"/>
                  </a:schemeClr>
                </a:solidFill>
              </a:rPr>
              <a:t>服务部</a:t>
            </a:r>
            <a:r>
              <a:rPr sz="1800" dirty="0" smtClean="0">
                <a:solidFill>
                  <a:schemeClr val="tx1">
                    <a:lumMod val="65000"/>
                    <a:lumOff val="35000"/>
                  </a:schemeClr>
                </a:solidFill>
              </a:rPr>
              <a:t/>
            </a:r>
            <a:br>
              <a:rPr sz="1800" dirty="0" smtClean="0">
                <a:solidFill>
                  <a:schemeClr val="tx1">
                    <a:lumMod val="65000"/>
                    <a:lumOff val="35000"/>
                  </a:schemeClr>
                </a:solidFill>
              </a:rPr>
            </a:br>
            <a:r>
              <a:rPr lang="en-US" altLang="zh-CN" sz="1800" dirty="0" smtClean="0">
                <a:solidFill>
                  <a:schemeClr val="tx1">
                    <a:lumMod val="65000"/>
                    <a:lumOff val="35000"/>
                  </a:schemeClr>
                </a:solidFill>
              </a:rPr>
              <a:t>2017</a:t>
            </a:r>
            <a:r>
              <a:rPr lang="zh-CN" altLang="en-US" sz="1800" dirty="0" smtClean="0">
                <a:solidFill>
                  <a:schemeClr val="tx1">
                    <a:lumMod val="65000"/>
                    <a:lumOff val="35000"/>
                  </a:schemeClr>
                </a:solidFill>
              </a:rPr>
              <a:t>年</a:t>
            </a:r>
            <a:r>
              <a:rPr lang="en-US" altLang="zh-CN" sz="1800" dirty="0">
                <a:solidFill>
                  <a:schemeClr val="tx1">
                    <a:lumMod val="65000"/>
                    <a:lumOff val="35000"/>
                  </a:schemeClr>
                </a:solidFill>
              </a:rPr>
              <a:t>8</a:t>
            </a:r>
            <a:r>
              <a:rPr lang="zh-CN" altLang="en-US" sz="1800" dirty="0" smtClean="0">
                <a:solidFill>
                  <a:schemeClr val="tx1">
                    <a:lumMod val="65000"/>
                    <a:lumOff val="35000"/>
                  </a:schemeClr>
                </a:solidFill>
              </a:rPr>
              <a:t>月</a:t>
            </a:r>
            <a:r>
              <a:rPr lang="en-US" altLang="zh-CN" sz="1800" dirty="0" smtClean="0">
                <a:solidFill>
                  <a:schemeClr val="tx1">
                    <a:lumMod val="65000"/>
                    <a:lumOff val="35000"/>
                  </a:schemeClr>
                </a:solidFill>
              </a:rPr>
              <a:t>14</a:t>
            </a:r>
            <a:r>
              <a:rPr lang="zh-CN" altLang="en-US" sz="1800" dirty="0" smtClean="0">
                <a:solidFill>
                  <a:schemeClr val="tx1">
                    <a:lumMod val="65000"/>
                    <a:lumOff val="35000"/>
                  </a:schemeClr>
                </a:solidFill>
              </a:rPr>
              <a:t>日</a:t>
            </a:r>
            <a:endParaRPr lang="zh-CN" altLang="en-US" sz="18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a:xfrm>
            <a:off x="437386" y="958646"/>
            <a:ext cx="11359176" cy="526915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禽养殖应用国际化详细设计（二）</a:t>
            </a:r>
            <a:endParaRPr lang="zh-CN" altLang="en-US" dirty="0"/>
          </a:p>
        </p:txBody>
      </p:sp>
      <p:sp>
        <p:nvSpPr>
          <p:cNvPr id="3" name="Rectangle 2"/>
          <p:cNvSpPr/>
          <p:nvPr/>
        </p:nvSpPr>
        <p:spPr>
          <a:xfrm>
            <a:off x="7798930"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603068" y="1412304"/>
            <a:ext cx="117211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PC</a:t>
            </a:r>
            <a:r>
              <a:rPr lang="zh-CN" altLang="en-US" dirty="0" smtClean="0">
                <a:latin typeface="微软雅黑" panose="020B0503020204020204" pitchFamily="34" charset="-122"/>
                <a:ea typeface="微软雅黑" panose="020B0503020204020204" pitchFamily="34" charset="-122"/>
              </a:rPr>
              <a:t>浏览器</a:t>
            </a:r>
            <a:endParaRPr lang="zh-CN" altLang="en-US" dirty="0">
              <a:latin typeface="微软雅黑" panose="020B0503020204020204" pitchFamily="34" charset="-122"/>
              <a:ea typeface="微软雅黑" panose="020B0503020204020204" pitchFamily="34" charset="-122"/>
            </a:endParaRPr>
          </a:p>
        </p:txBody>
      </p:sp>
      <p:sp>
        <p:nvSpPr>
          <p:cNvPr id="46" name="TextBox 45"/>
          <p:cNvSpPr txBox="1"/>
          <p:nvPr/>
        </p:nvSpPr>
        <p:spPr>
          <a:xfrm>
            <a:off x="4724731" y="1412304"/>
            <a:ext cx="180049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禽养殖前端应用</a:t>
            </a:r>
            <a:endParaRPr lang="zh-CN" altLang="en-US" dirty="0">
              <a:latin typeface="微软雅黑" panose="020B0503020204020204" pitchFamily="34" charset="-122"/>
              <a:ea typeface="微软雅黑" panose="020B0503020204020204" pitchFamily="34" charset="-122"/>
            </a:endParaRPr>
          </a:p>
        </p:txBody>
      </p:sp>
      <p:sp>
        <p:nvSpPr>
          <p:cNvPr id="47" name="TextBox 46"/>
          <p:cNvSpPr txBox="1"/>
          <p:nvPr/>
        </p:nvSpPr>
        <p:spPr>
          <a:xfrm>
            <a:off x="6947231" y="1412304"/>
            <a:ext cx="180049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禽养殖后端应用</a:t>
            </a:r>
            <a:endParaRPr lang="zh-CN" altLang="en-US" dirty="0">
              <a:latin typeface="微软雅黑" panose="020B0503020204020204" pitchFamily="34" charset="-122"/>
              <a:ea typeface="微软雅黑" panose="020B0503020204020204" pitchFamily="34" charset="-122"/>
            </a:endParaRPr>
          </a:p>
        </p:txBody>
      </p:sp>
      <p:sp>
        <p:nvSpPr>
          <p:cNvPr id="48" name="TextBox 47"/>
          <p:cNvSpPr txBox="1"/>
          <p:nvPr/>
        </p:nvSpPr>
        <p:spPr>
          <a:xfrm>
            <a:off x="9550731" y="1412304"/>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禽养殖数据库</a:t>
            </a:r>
            <a:endParaRPr lang="zh-CN" altLang="en-US" dirty="0">
              <a:latin typeface="微软雅黑" panose="020B0503020204020204" pitchFamily="34" charset="-122"/>
              <a:ea typeface="微软雅黑" panose="020B0503020204020204" pitchFamily="34" charset="-122"/>
            </a:endParaRPr>
          </a:p>
        </p:txBody>
      </p:sp>
      <p:sp>
        <p:nvSpPr>
          <p:cNvPr id="49" name="Rectangle 48"/>
          <p:cNvSpPr/>
          <p:nvPr/>
        </p:nvSpPr>
        <p:spPr>
          <a:xfrm>
            <a:off x="3013276"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49"/>
          <p:cNvSpPr/>
          <p:nvPr/>
        </p:nvSpPr>
        <p:spPr>
          <a:xfrm>
            <a:off x="10147314"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50"/>
          <p:cNvSpPr/>
          <p:nvPr/>
        </p:nvSpPr>
        <p:spPr>
          <a:xfrm>
            <a:off x="5399753"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miley Face 4"/>
          <p:cNvSpPr/>
          <p:nvPr/>
        </p:nvSpPr>
        <p:spPr>
          <a:xfrm>
            <a:off x="759804" y="3187967"/>
            <a:ext cx="431800" cy="431800"/>
          </a:xfrm>
          <a:prstGeom prst="smileyFace">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a:xfrm>
            <a:off x="5867333" y="2139326"/>
            <a:ext cx="1521435" cy="830997"/>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1.2</a:t>
            </a:r>
            <a:r>
              <a:rPr lang="zh-CN" altLang="en-US" sz="1200" dirty="0" smtClean="0">
                <a:latin typeface="微软雅黑" panose="020B0503020204020204" pitchFamily="34" charset="-122"/>
                <a:ea typeface="微软雅黑" panose="020B0503020204020204" pitchFamily="34" charset="-122"/>
              </a:rPr>
              <a:t>启动时加载前端国际化资源文件</a:t>
            </a:r>
            <a:r>
              <a:rPr lang="en-US" altLang="zh-CN" sz="1200" dirty="0" smtClean="0">
                <a:latin typeface="微软雅黑" panose="020B0503020204020204" pitchFamily="34" charset="-122"/>
                <a:ea typeface="微软雅黑" panose="020B0503020204020204" pitchFamily="34" charset="-122"/>
              </a:rPr>
              <a:t>messages_zh_CN</a:t>
            </a:r>
            <a:r>
              <a:rPr lang="en-US" altLang="zh-CN" sz="1200" dirty="0">
                <a:latin typeface="微软雅黑" panose="020B0503020204020204" pitchFamily="34" charset="-122"/>
                <a:ea typeface="微软雅黑" panose="020B0503020204020204" pitchFamily="34" charset="-122"/>
              </a:rPr>
              <a:t>. properties</a:t>
            </a:r>
            <a:endParaRPr lang="zh-CN" altLang="en-US" sz="1200" dirty="0">
              <a:latin typeface="微软雅黑" panose="020B0503020204020204" pitchFamily="34" charset="-122"/>
              <a:ea typeface="微软雅黑" panose="020B0503020204020204" pitchFamily="34" charset="-122"/>
            </a:endParaRPr>
          </a:p>
        </p:txBody>
      </p:sp>
      <p:sp>
        <p:nvSpPr>
          <p:cNvPr id="68" name="TextBox 67"/>
          <p:cNvSpPr txBox="1"/>
          <p:nvPr/>
        </p:nvSpPr>
        <p:spPr>
          <a:xfrm>
            <a:off x="8238855" y="2170251"/>
            <a:ext cx="1498845" cy="1015663"/>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1.1</a:t>
            </a:r>
            <a:r>
              <a:rPr lang="zh-CN" altLang="en-US" sz="1200" dirty="0" smtClean="0">
                <a:latin typeface="微软雅黑" panose="020B0503020204020204" pitchFamily="34" charset="-122"/>
                <a:ea typeface="微软雅黑" panose="020B0503020204020204" pitchFamily="34" charset="-122"/>
              </a:rPr>
              <a:t>启动时加载前端国际化资源文件</a:t>
            </a:r>
            <a:r>
              <a:rPr lang="en-US" altLang="zh-CN" sz="1200" dirty="0">
                <a:latin typeface="微软雅黑" panose="020B0503020204020204" pitchFamily="34" charset="-122"/>
                <a:ea typeface="微软雅黑" panose="020B0503020204020204" pitchFamily="34" charset="-122"/>
              </a:rPr>
              <a:t>messages_zh_CN. properties</a:t>
            </a:r>
            <a:endParaRPr lang="zh-CN" altLang="en-US" sz="1200" dirty="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cxnSp>
        <p:nvCxnSpPr>
          <p:cNvPr id="70" name="Straight Arrow Connector 69"/>
          <p:cNvCxnSpPr>
            <a:stCxn id="5" idx="6"/>
          </p:cNvCxnSpPr>
          <p:nvPr/>
        </p:nvCxnSpPr>
        <p:spPr>
          <a:xfrm>
            <a:off x="1191604" y="3403867"/>
            <a:ext cx="1805596"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238831" y="3684636"/>
            <a:ext cx="215787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626100" y="3999330"/>
            <a:ext cx="215787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8024154" y="4240630"/>
            <a:ext cx="2107084" cy="15506"/>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481223" y="2749670"/>
            <a:ext cx="1375715"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a:t>
            </a:r>
            <a:r>
              <a:rPr lang="zh-CN" altLang="en-US" sz="1200" dirty="0" smtClean="0">
                <a:latin typeface="微软雅黑" panose="020B0503020204020204" pitchFamily="34" charset="-122"/>
                <a:ea typeface="微软雅黑" panose="020B0503020204020204" pitchFamily="34" charset="-122"/>
              </a:rPr>
              <a:t>用户通过中文浏览器访问禽养殖应用</a:t>
            </a:r>
            <a:endParaRPr lang="zh-CN" altLang="en-US" sz="1200" dirty="0">
              <a:latin typeface="微软雅黑" panose="020B0503020204020204" pitchFamily="34" charset="-122"/>
              <a:ea typeface="微软雅黑" panose="020B0503020204020204" pitchFamily="34" charset="-122"/>
            </a:endParaRPr>
          </a:p>
        </p:txBody>
      </p:sp>
      <p:sp>
        <p:nvSpPr>
          <p:cNvPr id="83" name="TextBox 82"/>
          <p:cNvSpPr txBox="1"/>
          <p:nvPr/>
        </p:nvSpPr>
        <p:spPr>
          <a:xfrm>
            <a:off x="3609037" y="3158102"/>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a:t>
            </a:r>
            <a:r>
              <a:rPr lang="zh-CN" altLang="en-US" sz="1200" dirty="0" smtClean="0">
                <a:latin typeface="微软雅黑" panose="020B0503020204020204" pitchFamily="34" charset="-122"/>
                <a:ea typeface="微软雅黑" panose="020B0503020204020204" pitchFamily="34" charset="-122"/>
              </a:rPr>
              <a:t>浏览器请求前端应用的界面</a:t>
            </a:r>
            <a:endParaRPr lang="zh-CN" altLang="en-US" sz="1200" dirty="0">
              <a:latin typeface="微软雅黑" panose="020B0503020204020204" pitchFamily="34" charset="-122"/>
              <a:ea typeface="微软雅黑" panose="020B0503020204020204" pitchFamily="34" charset="-122"/>
            </a:endParaRPr>
          </a:p>
        </p:txBody>
      </p:sp>
      <p:sp>
        <p:nvSpPr>
          <p:cNvPr id="84" name="TextBox 83"/>
          <p:cNvSpPr txBox="1"/>
          <p:nvPr/>
        </p:nvSpPr>
        <p:spPr>
          <a:xfrm>
            <a:off x="5943665" y="3520816"/>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2.1.1.1</a:t>
            </a:r>
            <a:r>
              <a:rPr lang="zh-CN" altLang="en-US" sz="1200" dirty="0" smtClean="0">
                <a:latin typeface="微软雅黑" panose="020B0503020204020204" pitchFamily="34" charset="-122"/>
                <a:ea typeface="微软雅黑" panose="020B0503020204020204" pitchFamily="34" charset="-122"/>
              </a:rPr>
              <a:t>前端请求</a:t>
            </a:r>
            <a:r>
              <a:rPr lang="zh-CN" altLang="en-US" sz="1200" dirty="0">
                <a:latin typeface="微软雅黑" panose="020B0503020204020204" pitchFamily="34" charset="-122"/>
                <a:ea typeface="微软雅黑" panose="020B0503020204020204" pitchFamily="34" charset="-122"/>
              </a:rPr>
              <a:t>后</a:t>
            </a:r>
            <a:r>
              <a:rPr lang="zh-CN" altLang="en-US" sz="1200" dirty="0" smtClean="0">
                <a:latin typeface="微软雅黑" panose="020B0503020204020204" pitchFamily="34" charset="-122"/>
                <a:ea typeface="微软雅黑" panose="020B0503020204020204" pitchFamily="34" charset="-122"/>
              </a:rPr>
              <a:t>端业务逻辑计算</a:t>
            </a:r>
            <a:endParaRPr lang="zh-CN" altLang="en-US" sz="1200" dirty="0">
              <a:latin typeface="微软雅黑" panose="020B0503020204020204" pitchFamily="34" charset="-122"/>
              <a:ea typeface="微软雅黑" panose="020B0503020204020204" pitchFamily="34" charset="-122"/>
            </a:endParaRPr>
          </a:p>
        </p:txBody>
      </p:sp>
      <p:sp>
        <p:nvSpPr>
          <p:cNvPr id="88" name="TextBox 87"/>
          <p:cNvSpPr txBox="1"/>
          <p:nvPr/>
        </p:nvSpPr>
        <p:spPr>
          <a:xfrm>
            <a:off x="8178264" y="3777292"/>
            <a:ext cx="1672450"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2.1.1.1.1</a:t>
            </a:r>
            <a:r>
              <a:rPr lang="zh-CN" altLang="en-US" sz="1200" dirty="0" smtClean="0">
                <a:latin typeface="微软雅黑" panose="020B0503020204020204" pitchFamily="34" charset="-122"/>
                <a:ea typeface="微软雅黑" panose="020B0503020204020204" pitchFamily="34" charset="-122"/>
              </a:rPr>
              <a:t>读取数据库中</a:t>
            </a:r>
            <a:r>
              <a:rPr lang="zh-CN" altLang="en-US" sz="1200" dirty="0">
                <a:latin typeface="微软雅黑" panose="020B0503020204020204" pitchFamily="34" charset="-122"/>
                <a:ea typeface="微软雅黑" panose="020B0503020204020204" pitchFamily="34" charset="-122"/>
              </a:rPr>
              <a:t>对</a:t>
            </a:r>
            <a:r>
              <a:rPr lang="zh-CN" altLang="en-US" sz="1200" dirty="0" smtClean="0">
                <a:latin typeface="微软雅黑" panose="020B0503020204020204" pitchFamily="34" charset="-122"/>
                <a:ea typeface="微软雅黑" panose="020B0503020204020204" pitchFamily="34" charset="-122"/>
              </a:rPr>
              <a:t>应的中文字典值</a:t>
            </a:r>
            <a:endParaRPr lang="zh-CN" altLang="en-US" sz="1200" dirty="0">
              <a:latin typeface="微软雅黑" panose="020B0503020204020204" pitchFamily="34" charset="-122"/>
              <a:ea typeface="微软雅黑" panose="020B0503020204020204" pitchFamily="34" charset="-122"/>
            </a:endParaRPr>
          </a:p>
        </p:txBody>
      </p:sp>
      <p:cxnSp>
        <p:nvCxnSpPr>
          <p:cNvPr id="89" name="Straight Arrow Connector 88"/>
          <p:cNvCxnSpPr/>
          <p:nvPr/>
        </p:nvCxnSpPr>
        <p:spPr>
          <a:xfrm flipV="1">
            <a:off x="7999047" y="4850883"/>
            <a:ext cx="2107084" cy="15506"/>
          </a:xfrm>
          <a:prstGeom prst="straightConnector1">
            <a:avLst/>
          </a:prstGeom>
          <a:ln w="19050">
            <a:solidFill>
              <a:schemeClr val="bg1">
                <a:lumMod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159929" y="4399633"/>
            <a:ext cx="1672450"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2.1.1.1.2</a:t>
            </a:r>
            <a:r>
              <a:rPr lang="zh-CN" altLang="en-US" sz="1200" dirty="0" smtClean="0">
                <a:latin typeface="微软雅黑" panose="020B0503020204020204" pitchFamily="34" charset="-122"/>
                <a:ea typeface="微软雅黑" panose="020B0503020204020204" pitchFamily="34" charset="-122"/>
              </a:rPr>
              <a:t>返</a:t>
            </a:r>
            <a:r>
              <a:rPr lang="zh-CN" altLang="en-US" sz="1200" dirty="0">
                <a:latin typeface="微软雅黑" panose="020B0503020204020204" pitchFamily="34" charset="-122"/>
                <a:ea typeface="微软雅黑" panose="020B0503020204020204" pitchFamily="34" charset="-122"/>
              </a:rPr>
              <a:t>回</a:t>
            </a:r>
            <a:r>
              <a:rPr lang="zh-CN" altLang="en-US" sz="1200" dirty="0" smtClean="0">
                <a:latin typeface="微软雅黑" panose="020B0503020204020204" pitchFamily="34" charset="-122"/>
                <a:ea typeface="微软雅黑" panose="020B0503020204020204" pitchFamily="34" charset="-122"/>
              </a:rPr>
              <a:t>数据库中对应的中文字典值</a:t>
            </a:r>
            <a:endParaRPr lang="zh-CN" altLang="en-US" sz="1200" dirty="0">
              <a:latin typeface="微软雅黑" panose="020B0503020204020204" pitchFamily="34" charset="-122"/>
              <a:ea typeface="微软雅黑" panose="020B0503020204020204" pitchFamily="34" charset="-122"/>
            </a:endParaRPr>
          </a:p>
        </p:txBody>
      </p:sp>
      <p:cxnSp>
        <p:nvCxnSpPr>
          <p:cNvPr id="91" name="Straight Arrow Connector 90"/>
          <p:cNvCxnSpPr/>
          <p:nvPr/>
        </p:nvCxnSpPr>
        <p:spPr>
          <a:xfrm>
            <a:off x="5611478" y="5203934"/>
            <a:ext cx="2170253" cy="1113"/>
          </a:xfrm>
          <a:prstGeom prst="straightConnector1">
            <a:avLst/>
          </a:prstGeom>
          <a:ln w="19050">
            <a:solidFill>
              <a:schemeClr val="bg1">
                <a:lumMod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931493" y="4754969"/>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2.1.1.2</a:t>
            </a:r>
            <a:r>
              <a:rPr lang="zh-CN" altLang="en-US" sz="1200" dirty="0" smtClean="0">
                <a:latin typeface="微软雅黑" panose="020B0503020204020204" pitchFamily="34" charset="-122"/>
                <a:ea typeface="微软雅黑" panose="020B0503020204020204" pitchFamily="34" charset="-122"/>
              </a:rPr>
              <a:t>返回后端业务逻辑计算结果</a:t>
            </a:r>
            <a:endParaRPr lang="zh-CN" altLang="en-US" sz="1200" dirty="0">
              <a:latin typeface="微软雅黑" panose="020B0503020204020204" pitchFamily="34" charset="-122"/>
              <a:ea typeface="微软雅黑" panose="020B0503020204020204" pitchFamily="34" charset="-122"/>
            </a:endParaRPr>
          </a:p>
        </p:txBody>
      </p:sp>
      <p:cxnSp>
        <p:nvCxnSpPr>
          <p:cNvPr id="95" name="Straight Arrow Connector 94"/>
          <p:cNvCxnSpPr/>
          <p:nvPr/>
        </p:nvCxnSpPr>
        <p:spPr>
          <a:xfrm>
            <a:off x="3225001" y="5511864"/>
            <a:ext cx="2170253" cy="1113"/>
          </a:xfrm>
          <a:prstGeom prst="straightConnector1">
            <a:avLst/>
          </a:prstGeom>
          <a:ln w="19050">
            <a:solidFill>
              <a:schemeClr val="bg1">
                <a:lumMod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570937" y="5034706"/>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2.1.2</a:t>
            </a:r>
            <a:r>
              <a:rPr lang="zh-CN" altLang="en-US" sz="1200" dirty="0" smtClean="0">
                <a:latin typeface="微软雅黑" panose="020B0503020204020204" pitchFamily="34" charset="-122"/>
                <a:ea typeface="微软雅黑" panose="020B0503020204020204" pitchFamily="34" charset="-122"/>
              </a:rPr>
              <a:t>返回浏览器要显示的语言信息</a:t>
            </a:r>
            <a:endParaRPr lang="zh-CN" altLang="en-US" sz="1200" dirty="0">
              <a:latin typeface="微软雅黑" panose="020B0503020204020204" pitchFamily="34" charset="-122"/>
              <a:ea typeface="微软雅黑" panose="020B0503020204020204" pitchFamily="34" charset="-122"/>
            </a:endParaRPr>
          </a:p>
        </p:txBody>
      </p:sp>
      <p:sp>
        <p:nvSpPr>
          <p:cNvPr id="38" name="Flowchart: Document 37"/>
          <p:cNvSpPr/>
          <p:nvPr/>
        </p:nvSpPr>
        <p:spPr>
          <a:xfrm>
            <a:off x="437385" y="958645"/>
            <a:ext cx="3133552" cy="453659"/>
          </a:xfrm>
          <a:prstGeom prst="flowChartDocumen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第</a:t>
            </a:r>
            <a:r>
              <a:rPr lang="en-US" altLang="zh-CN" sz="1400" dirty="0" smtClean="0">
                <a:solidFill>
                  <a:schemeClr val="tx1"/>
                </a:solidFill>
                <a:latin typeface="微软雅黑" panose="020B0503020204020204" pitchFamily="34" charset="-122"/>
                <a:ea typeface="微软雅黑" panose="020B0503020204020204" pitchFamily="34" charset="-122"/>
              </a:rPr>
              <a:t>1</a:t>
            </a:r>
            <a:r>
              <a:rPr lang="zh-CN" altLang="en-US" sz="1400" dirty="0" smtClean="0">
                <a:solidFill>
                  <a:schemeClr val="tx1"/>
                </a:solidFill>
                <a:latin typeface="微软雅黑" panose="020B0503020204020204" pitchFamily="34" charset="-122"/>
                <a:ea typeface="微软雅黑" panose="020B0503020204020204" pitchFamily="34" charset="-122"/>
              </a:rPr>
              <a:t>类显示类通过数据库加载</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9" name="Group 38"/>
          <p:cNvGrpSpPr/>
          <p:nvPr/>
        </p:nvGrpSpPr>
        <p:grpSpPr>
          <a:xfrm>
            <a:off x="5624977" y="2300336"/>
            <a:ext cx="280523" cy="596900"/>
            <a:chOff x="5624977" y="2300336"/>
            <a:chExt cx="280523" cy="596900"/>
          </a:xfrm>
        </p:grpSpPr>
        <p:cxnSp>
          <p:nvCxnSpPr>
            <p:cNvPr id="40" name="Straight Connector 39"/>
            <p:cNvCxnSpPr/>
            <p:nvPr/>
          </p:nvCxnSpPr>
          <p:spPr>
            <a:xfrm>
              <a:off x="5624977" y="2300336"/>
              <a:ext cx="2805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905500" y="2300336"/>
              <a:ext cx="0" cy="596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5624977" y="2897236"/>
              <a:ext cx="28052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8013514" y="2300336"/>
            <a:ext cx="280523" cy="596900"/>
            <a:chOff x="5624977" y="2300336"/>
            <a:chExt cx="280523" cy="596900"/>
          </a:xfrm>
        </p:grpSpPr>
        <p:cxnSp>
          <p:nvCxnSpPr>
            <p:cNvPr id="44" name="Straight Connector 43"/>
            <p:cNvCxnSpPr/>
            <p:nvPr/>
          </p:nvCxnSpPr>
          <p:spPr>
            <a:xfrm>
              <a:off x="5624977" y="2300336"/>
              <a:ext cx="2805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05500" y="2300336"/>
              <a:ext cx="0" cy="596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5624977" y="2897236"/>
              <a:ext cx="28052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7927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a:xfrm>
            <a:off x="437386" y="958646"/>
            <a:ext cx="11359176" cy="526915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禽养殖应用国际化详细设计（三）</a:t>
            </a:r>
            <a:endParaRPr lang="zh-CN" altLang="en-US" dirty="0"/>
          </a:p>
        </p:txBody>
      </p:sp>
      <p:sp>
        <p:nvSpPr>
          <p:cNvPr id="3" name="Rectangle 2"/>
          <p:cNvSpPr/>
          <p:nvPr/>
        </p:nvSpPr>
        <p:spPr>
          <a:xfrm>
            <a:off x="7798930"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603068" y="1412304"/>
            <a:ext cx="117211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PC</a:t>
            </a:r>
            <a:r>
              <a:rPr lang="zh-CN" altLang="en-US" dirty="0" smtClean="0">
                <a:latin typeface="微软雅黑" panose="020B0503020204020204" pitchFamily="34" charset="-122"/>
                <a:ea typeface="微软雅黑" panose="020B0503020204020204" pitchFamily="34" charset="-122"/>
              </a:rPr>
              <a:t>浏览器</a:t>
            </a:r>
            <a:endParaRPr lang="zh-CN" altLang="en-US" dirty="0">
              <a:latin typeface="微软雅黑" panose="020B0503020204020204" pitchFamily="34" charset="-122"/>
              <a:ea typeface="微软雅黑" panose="020B0503020204020204" pitchFamily="34" charset="-122"/>
            </a:endParaRPr>
          </a:p>
        </p:txBody>
      </p:sp>
      <p:sp>
        <p:nvSpPr>
          <p:cNvPr id="46" name="TextBox 45"/>
          <p:cNvSpPr txBox="1"/>
          <p:nvPr/>
        </p:nvSpPr>
        <p:spPr>
          <a:xfrm>
            <a:off x="4724731" y="1412304"/>
            <a:ext cx="180049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禽养殖前端应用</a:t>
            </a:r>
            <a:endParaRPr lang="zh-CN" altLang="en-US" dirty="0">
              <a:latin typeface="微软雅黑" panose="020B0503020204020204" pitchFamily="34" charset="-122"/>
              <a:ea typeface="微软雅黑" panose="020B0503020204020204" pitchFamily="34" charset="-122"/>
            </a:endParaRPr>
          </a:p>
        </p:txBody>
      </p:sp>
      <p:sp>
        <p:nvSpPr>
          <p:cNvPr id="47" name="TextBox 46"/>
          <p:cNvSpPr txBox="1"/>
          <p:nvPr/>
        </p:nvSpPr>
        <p:spPr>
          <a:xfrm>
            <a:off x="6947231" y="1412304"/>
            <a:ext cx="180049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禽养殖后端应用</a:t>
            </a:r>
            <a:endParaRPr lang="zh-CN" altLang="en-US" dirty="0">
              <a:latin typeface="微软雅黑" panose="020B0503020204020204" pitchFamily="34" charset="-122"/>
              <a:ea typeface="微软雅黑" panose="020B0503020204020204" pitchFamily="34" charset="-122"/>
            </a:endParaRPr>
          </a:p>
        </p:txBody>
      </p:sp>
      <p:sp>
        <p:nvSpPr>
          <p:cNvPr id="48" name="TextBox 47"/>
          <p:cNvSpPr txBox="1"/>
          <p:nvPr/>
        </p:nvSpPr>
        <p:spPr>
          <a:xfrm>
            <a:off x="9550731" y="1412304"/>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禽养殖数据库</a:t>
            </a:r>
            <a:endParaRPr lang="zh-CN" altLang="en-US" dirty="0">
              <a:latin typeface="微软雅黑" panose="020B0503020204020204" pitchFamily="34" charset="-122"/>
              <a:ea typeface="微软雅黑" panose="020B0503020204020204" pitchFamily="34" charset="-122"/>
            </a:endParaRPr>
          </a:p>
        </p:txBody>
      </p:sp>
      <p:sp>
        <p:nvSpPr>
          <p:cNvPr id="49" name="Rectangle 48"/>
          <p:cNvSpPr/>
          <p:nvPr/>
        </p:nvSpPr>
        <p:spPr>
          <a:xfrm>
            <a:off x="3013276"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49"/>
          <p:cNvSpPr/>
          <p:nvPr/>
        </p:nvSpPr>
        <p:spPr>
          <a:xfrm>
            <a:off x="10147314"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50"/>
          <p:cNvSpPr/>
          <p:nvPr/>
        </p:nvSpPr>
        <p:spPr>
          <a:xfrm>
            <a:off x="5399753"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miley Face 4"/>
          <p:cNvSpPr/>
          <p:nvPr/>
        </p:nvSpPr>
        <p:spPr>
          <a:xfrm>
            <a:off x="759804" y="3187967"/>
            <a:ext cx="431800" cy="431800"/>
          </a:xfrm>
          <a:prstGeom prst="smileyFace">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Group 105"/>
          <p:cNvGrpSpPr/>
          <p:nvPr/>
        </p:nvGrpSpPr>
        <p:grpSpPr>
          <a:xfrm>
            <a:off x="5624977" y="2300336"/>
            <a:ext cx="280523" cy="596900"/>
            <a:chOff x="5624977" y="2300336"/>
            <a:chExt cx="280523" cy="596900"/>
          </a:xfrm>
        </p:grpSpPr>
        <p:cxnSp>
          <p:nvCxnSpPr>
            <p:cNvPr id="57" name="Straight Connector 56"/>
            <p:cNvCxnSpPr/>
            <p:nvPr/>
          </p:nvCxnSpPr>
          <p:spPr>
            <a:xfrm>
              <a:off x="5624977" y="2300336"/>
              <a:ext cx="2805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905500" y="2300336"/>
              <a:ext cx="0" cy="596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5624977" y="2897236"/>
              <a:ext cx="28052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5867333" y="2139326"/>
            <a:ext cx="1521435" cy="830997"/>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1.2</a:t>
            </a:r>
            <a:r>
              <a:rPr lang="zh-CN" altLang="en-US" sz="1200" dirty="0" smtClean="0">
                <a:latin typeface="微软雅黑" panose="020B0503020204020204" pitchFamily="34" charset="-122"/>
                <a:ea typeface="微软雅黑" panose="020B0503020204020204" pitchFamily="34" charset="-122"/>
              </a:rPr>
              <a:t>启动时加载前端国际化资源文件</a:t>
            </a:r>
            <a:r>
              <a:rPr lang="en-US" altLang="zh-CN" sz="1200" dirty="0" smtClean="0">
                <a:latin typeface="微软雅黑" panose="020B0503020204020204" pitchFamily="34" charset="-122"/>
                <a:ea typeface="微软雅黑" panose="020B0503020204020204" pitchFamily="34" charset="-122"/>
              </a:rPr>
              <a:t>messages_zh_CN</a:t>
            </a:r>
            <a:r>
              <a:rPr lang="en-US" altLang="zh-CN" sz="1200" dirty="0">
                <a:latin typeface="微软雅黑" panose="020B0503020204020204" pitchFamily="34" charset="-122"/>
                <a:ea typeface="微软雅黑" panose="020B0503020204020204" pitchFamily="34" charset="-122"/>
              </a:rPr>
              <a:t>. properties</a:t>
            </a:r>
            <a:endParaRPr lang="zh-CN" altLang="en-US" sz="1200" dirty="0">
              <a:latin typeface="微软雅黑" panose="020B0503020204020204" pitchFamily="34" charset="-122"/>
              <a:ea typeface="微软雅黑" panose="020B0503020204020204" pitchFamily="34" charset="-122"/>
            </a:endParaRPr>
          </a:p>
        </p:txBody>
      </p:sp>
      <p:sp>
        <p:nvSpPr>
          <p:cNvPr id="68" name="TextBox 67"/>
          <p:cNvSpPr txBox="1"/>
          <p:nvPr/>
        </p:nvSpPr>
        <p:spPr>
          <a:xfrm>
            <a:off x="8238855" y="2149703"/>
            <a:ext cx="1498845" cy="1015663"/>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1.1</a:t>
            </a:r>
            <a:r>
              <a:rPr lang="zh-CN" altLang="en-US" sz="1200" dirty="0" smtClean="0">
                <a:latin typeface="微软雅黑" panose="020B0503020204020204" pitchFamily="34" charset="-122"/>
                <a:ea typeface="微软雅黑" panose="020B0503020204020204" pitchFamily="34" charset="-122"/>
              </a:rPr>
              <a:t>启动时加载前端国际化资源文件</a:t>
            </a:r>
            <a:r>
              <a:rPr lang="en-US" altLang="zh-CN" sz="1200" dirty="0">
                <a:latin typeface="微软雅黑" panose="020B0503020204020204" pitchFamily="34" charset="-122"/>
                <a:ea typeface="微软雅黑" panose="020B0503020204020204" pitchFamily="34" charset="-122"/>
              </a:rPr>
              <a:t>messages_zh_CN. properties</a:t>
            </a:r>
            <a:endParaRPr lang="zh-CN" altLang="en-US" sz="1200" dirty="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cxnSp>
        <p:nvCxnSpPr>
          <p:cNvPr id="70" name="Straight Arrow Connector 69"/>
          <p:cNvCxnSpPr>
            <a:stCxn id="5" idx="6"/>
          </p:cNvCxnSpPr>
          <p:nvPr/>
        </p:nvCxnSpPr>
        <p:spPr>
          <a:xfrm>
            <a:off x="1191604" y="3403867"/>
            <a:ext cx="1805596"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238831" y="3622851"/>
            <a:ext cx="215787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481223" y="2749670"/>
            <a:ext cx="1375715"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a:t>
            </a:r>
            <a:r>
              <a:rPr lang="zh-CN" altLang="en-US" sz="1200" dirty="0" smtClean="0">
                <a:latin typeface="微软雅黑" panose="020B0503020204020204" pitchFamily="34" charset="-122"/>
                <a:ea typeface="微软雅黑" panose="020B0503020204020204" pitchFamily="34" charset="-122"/>
              </a:rPr>
              <a:t>用户通过中文浏览器访问禽养殖应用</a:t>
            </a:r>
            <a:endParaRPr lang="zh-CN" altLang="en-US" sz="1200" dirty="0">
              <a:latin typeface="微软雅黑" panose="020B0503020204020204" pitchFamily="34" charset="-122"/>
              <a:ea typeface="微软雅黑" panose="020B0503020204020204" pitchFamily="34" charset="-122"/>
            </a:endParaRPr>
          </a:p>
        </p:txBody>
      </p:sp>
      <p:sp>
        <p:nvSpPr>
          <p:cNvPr id="83" name="TextBox 82"/>
          <p:cNvSpPr txBox="1"/>
          <p:nvPr/>
        </p:nvSpPr>
        <p:spPr>
          <a:xfrm>
            <a:off x="3609037" y="3158102"/>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a:t>
            </a:r>
            <a:r>
              <a:rPr lang="zh-CN" altLang="en-US" sz="1200" dirty="0" smtClean="0">
                <a:latin typeface="微软雅黑" panose="020B0503020204020204" pitchFamily="34" charset="-122"/>
                <a:ea typeface="微软雅黑" panose="020B0503020204020204" pitchFamily="34" charset="-122"/>
              </a:rPr>
              <a:t>浏览器请求前端应用的界面</a:t>
            </a:r>
            <a:endParaRPr lang="zh-CN" altLang="en-US" sz="1200" dirty="0">
              <a:latin typeface="微软雅黑" panose="020B0503020204020204" pitchFamily="34" charset="-122"/>
              <a:ea typeface="微软雅黑" panose="020B0503020204020204" pitchFamily="34" charset="-122"/>
            </a:endParaRPr>
          </a:p>
        </p:txBody>
      </p:sp>
      <p:cxnSp>
        <p:nvCxnSpPr>
          <p:cNvPr id="95" name="Straight Arrow Connector 94"/>
          <p:cNvCxnSpPr/>
          <p:nvPr/>
        </p:nvCxnSpPr>
        <p:spPr>
          <a:xfrm>
            <a:off x="3225001" y="5857856"/>
            <a:ext cx="2170253" cy="1113"/>
          </a:xfrm>
          <a:prstGeom prst="straightConnector1">
            <a:avLst/>
          </a:prstGeom>
          <a:ln w="19050">
            <a:solidFill>
              <a:schemeClr val="bg1">
                <a:lumMod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570937" y="5380698"/>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2.1.2</a:t>
            </a:r>
            <a:r>
              <a:rPr lang="zh-CN" altLang="en-US" sz="1200" dirty="0" smtClean="0">
                <a:latin typeface="微软雅黑" panose="020B0503020204020204" pitchFamily="34" charset="-122"/>
                <a:ea typeface="微软雅黑" panose="020B0503020204020204" pitchFamily="34" charset="-122"/>
              </a:rPr>
              <a:t>返回浏览器要显示的语言信息</a:t>
            </a:r>
            <a:endParaRPr lang="zh-CN" altLang="en-US" sz="1200" dirty="0">
              <a:latin typeface="微软雅黑" panose="020B0503020204020204" pitchFamily="34" charset="-122"/>
              <a:ea typeface="微软雅黑" panose="020B0503020204020204" pitchFamily="34" charset="-122"/>
            </a:endParaRPr>
          </a:p>
        </p:txBody>
      </p:sp>
      <p:sp>
        <p:nvSpPr>
          <p:cNvPr id="100" name="Flowchart: Document 99"/>
          <p:cNvSpPr/>
          <p:nvPr/>
        </p:nvSpPr>
        <p:spPr>
          <a:xfrm>
            <a:off x="437384" y="958645"/>
            <a:ext cx="3776270" cy="453659"/>
          </a:xfrm>
          <a:prstGeom prst="flowChartDocumen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第</a:t>
            </a:r>
            <a:r>
              <a:rPr lang="en-US" altLang="zh-CN" sz="1400" dirty="0" smtClean="0">
                <a:solidFill>
                  <a:schemeClr val="tx1"/>
                </a:solidFill>
                <a:latin typeface="微软雅黑" panose="020B0503020204020204" pitchFamily="34" charset="-122"/>
                <a:ea typeface="微软雅黑" panose="020B0503020204020204" pitchFamily="34" charset="-122"/>
              </a:rPr>
              <a:t>2</a:t>
            </a:r>
            <a:r>
              <a:rPr lang="zh-CN" altLang="en-US" sz="1400" dirty="0" smtClean="0">
                <a:solidFill>
                  <a:schemeClr val="tx1"/>
                </a:solidFill>
                <a:latin typeface="微软雅黑" panose="020B0503020204020204" pitchFamily="34" charset="-122"/>
                <a:ea typeface="微软雅黑" panose="020B0503020204020204" pitchFamily="34" charset="-122"/>
              </a:rPr>
              <a:t>、</a:t>
            </a:r>
            <a:r>
              <a:rPr lang="en-US" altLang="zh-CN" sz="1400" dirty="0" smtClean="0">
                <a:solidFill>
                  <a:schemeClr val="tx1"/>
                </a:solidFill>
                <a:latin typeface="微软雅黑" panose="020B0503020204020204" pitchFamily="34" charset="-122"/>
                <a:ea typeface="微软雅黑" panose="020B0503020204020204" pitchFamily="34" charset="-122"/>
              </a:rPr>
              <a:t>4</a:t>
            </a:r>
            <a:r>
              <a:rPr lang="zh-CN" altLang="en-US" sz="1400" dirty="0" smtClean="0">
                <a:solidFill>
                  <a:schemeClr val="tx1"/>
                </a:solidFill>
                <a:latin typeface="微软雅黑" panose="020B0503020204020204" pitchFamily="34" charset="-122"/>
                <a:ea typeface="微软雅黑" panose="020B0503020204020204" pitchFamily="34" charset="-122"/>
              </a:rPr>
              <a:t>类校验和常量类通过自定义方法加载</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105" name="Group 104"/>
          <p:cNvGrpSpPr/>
          <p:nvPr/>
        </p:nvGrpSpPr>
        <p:grpSpPr>
          <a:xfrm>
            <a:off x="5600243" y="4071856"/>
            <a:ext cx="305257" cy="1127502"/>
            <a:chOff x="5600243" y="4138036"/>
            <a:chExt cx="305257" cy="1127502"/>
          </a:xfrm>
        </p:grpSpPr>
        <p:cxnSp>
          <p:nvCxnSpPr>
            <p:cNvPr id="102" name="Straight Connector 101"/>
            <p:cNvCxnSpPr/>
            <p:nvPr/>
          </p:nvCxnSpPr>
          <p:spPr>
            <a:xfrm>
              <a:off x="5600243" y="4138036"/>
              <a:ext cx="30525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905500" y="4138036"/>
              <a:ext cx="0" cy="112750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5600243" y="5265538"/>
              <a:ext cx="30525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07" name="TextBox 106"/>
          <p:cNvSpPr txBox="1"/>
          <p:nvPr/>
        </p:nvSpPr>
        <p:spPr>
          <a:xfrm>
            <a:off x="5905859" y="4084870"/>
            <a:ext cx="1842278" cy="1015663"/>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2.1.1.1</a:t>
            </a:r>
            <a:r>
              <a:rPr lang="zh-CN" altLang="en-US" sz="1200" dirty="0" smtClean="0">
                <a:latin typeface="微软雅黑" panose="020B0503020204020204" pitchFamily="34" charset="-122"/>
                <a:ea typeface="微软雅黑" panose="020B0503020204020204" pitchFamily="34" charset="-122"/>
              </a:rPr>
              <a:t>封装</a:t>
            </a:r>
            <a:r>
              <a:rPr lang="en-US" altLang="zh-CN" sz="1200" dirty="0" smtClean="0">
                <a:latin typeface="微软雅黑" panose="020B0503020204020204" pitchFamily="34" charset="-122"/>
                <a:ea typeface="微软雅黑" panose="020B0503020204020204" pitchFamily="34" charset="-122"/>
              </a:rPr>
              <a:t>I18nUtils</a:t>
            </a:r>
            <a:r>
              <a:rPr lang="zh-CN" altLang="en-US" sz="1200" dirty="0" smtClean="0">
                <a:latin typeface="微软雅黑" panose="020B0503020204020204" pitchFamily="34" charset="-122"/>
                <a:ea typeface="微软雅黑" panose="020B0503020204020204" pitchFamily="34" charset="-122"/>
              </a:rPr>
              <a:t>工具类，通过</a:t>
            </a:r>
            <a:r>
              <a:rPr lang="en-US" altLang="zh-CN" sz="1200" dirty="0" smtClean="0">
                <a:latin typeface="微软雅黑" panose="020B0503020204020204" pitchFamily="34" charset="-122"/>
                <a:ea typeface="微软雅黑" panose="020B0503020204020204" pitchFamily="34" charset="-122"/>
              </a:rPr>
              <a:t>JDK i18n API</a:t>
            </a:r>
            <a:r>
              <a:rPr lang="zh-CN" altLang="en-US" sz="1200" dirty="0" smtClean="0">
                <a:latin typeface="微软雅黑" panose="020B0503020204020204" pitchFamily="34" charset="-122"/>
                <a:ea typeface="微软雅黑" panose="020B0503020204020204" pitchFamily="34" charset="-122"/>
              </a:rPr>
              <a:t>进行</a:t>
            </a:r>
            <a:r>
              <a:rPr lang="en-US" altLang="zh-CN" sz="1200" dirty="0">
                <a:latin typeface="微软雅黑" panose="020B0503020204020204" pitchFamily="34" charset="-122"/>
                <a:ea typeface="微软雅黑" panose="020B0503020204020204" pitchFamily="34" charset="-122"/>
              </a:rPr>
              <a:t>messages_zh_CN. </a:t>
            </a:r>
            <a:r>
              <a:rPr lang="en-US" altLang="zh-CN" sz="1200" dirty="0" smtClean="0">
                <a:latin typeface="微软雅黑" panose="020B0503020204020204" pitchFamily="34" charset="-122"/>
                <a:ea typeface="微软雅黑" panose="020B0503020204020204" pitchFamily="34" charset="-122"/>
              </a:rPr>
              <a:t>Properties</a:t>
            </a:r>
            <a:r>
              <a:rPr lang="zh-CN" altLang="en-US" sz="1200" dirty="0">
                <a:latin typeface="微软雅黑" panose="020B0503020204020204" pitchFamily="34" charset="-122"/>
                <a:ea typeface="微软雅黑" panose="020B0503020204020204" pitchFamily="34" charset="-122"/>
              </a:rPr>
              <a:t>文</a:t>
            </a:r>
            <a:r>
              <a:rPr lang="zh-CN" altLang="en-US" sz="1200" dirty="0" smtClean="0">
                <a:latin typeface="微软雅黑" panose="020B0503020204020204" pitchFamily="34" charset="-122"/>
                <a:ea typeface="微软雅黑" panose="020B0503020204020204" pitchFamily="34" charset="-122"/>
              </a:rPr>
              <a:t>件解析</a:t>
            </a:r>
            <a:endParaRPr lang="zh-CN" altLang="en-US" sz="1200" dirty="0">
              <a:latin typeface="微软雅黑" panose="020B0503020204020204" pitchFamily="34" charset="-122"/>
              <a:ea typeface="微软雅黑" panose="020B0503020204020204" pitchFamily="34" charset="-122"/>
            </a:endParaRPr>
          </a:p>
        </p:txBody>
      </p:sp>
      <p:grpSp>
        <p:nvGrpSpPr>
          <p:cNvPr id="35" name="Group 34"/>
          <p:cNvGrpSpPr/>
          <p:nvPr/>
        </p:nvGrpSpPr>
        <p:grpSpPr>
          <a:xfrm>
            <a:off x="8013514" y="2300336"/>
            <a:ext cx="280523" cy="596900"/>
            <a:chOff x="5624977" y="2300336"/>
            <a:chExt cx="280523" cy="596900"/>
          </a:xfrm>
        </p:grpSpPr>
        <p:cxnSp>
          <p:nvCxnSpPr>
            <p:cNvPr id="36" name="Straight Connector 35"/>
            <p:cNvCxnSpPr/>
            <p:nvPr/>
          </p:nvCxnSpPr>
          <p:spPr>
            <a:xfrm>
              <a:off x="5624977" y="2300336"/>
              <a:ext cx="2805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905500" y="2300336"/>
              <a:ext cx="0" cy="596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624977" y="2897236"/>
              <a:ext cx="28052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a:off x="5641053" y="3837036"/>
            <a:ext cx="215787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652223" y="5652670"/>
            <a:ext cx="2170253" cy="1113"/>
          </a:xfrm>
          <a:prstGeom prst="straightConnector1">
            <a:avLst/>
          </a:prstGeom>
          <a:ln w="19050">
            <a:solidFill>
              <a:schemeClr val="bg1">
                <a:lumMod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8014532" y="4082888"/>
            <a:ext cx="305257" cy="1127502"/>
            <a:chOff x="5600243" y="4138036"/>
            <a:chExt cx="305257" cy="1127502"/>
          </a:xfrm>
        </p:grpSpPr>
        <p:cxnSp>
          <p:nvCxnSpPr>
            <p:cNvPr id="43" name="Straight Connector 42"/>
            <p:cNvCxnSpPr/>
            <p:nvPr/>
          </p:nvCxnSpPr>
          <p:spPr>
            <a:xfrm>
              <a:off x="5600243" y="4138036"/>
              <a:ext cx="30525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905500" y="4138036"/>
              <a:ext cx="0" cy="112750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5600243" y="5265538"/>
              <a:ext cx="30525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8320148" y="4095902"/>
            <a:ext cx="1842278" cy="1015663"/>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2.1.1.1.1</a:t>
            </a:r>
            <a:r>
              <a:rPr lang="zh-CN" altLang="en-US" sz="1200" dirty="0" smtClean="0">
                <a:latin typeface="微软雅黑" panose="020B0503020204020204" pitchFamily="34" charset="-122"/>
                <a:ea typeface="微软雅黑" panose="020B0503020204020204" pitchFamily="34" charset="-122"/>
              </a:rPr>
              <a:t>封装</a:t>
            </a:r>
            <a:r>
              <a:rPr lang="en-US" altLang="zh-CN" sz="1200" dirty="0" smtClean="0">
                <a:latin typeface="微软雅黑" panose="020B0503020204020204" pitchFamily="34" charset="-122"/>
                <a:ea typeface="微软雅黑" panose="020B0503020204020204" pitchFamily="34" charset="-122"/>
              </a:rPr>
              <a:t>I18nUtils</a:t>
            </a:r>
            <a:r>
              <a:rPr lang="zh-CN" altLang="en-US" sz="1200" dirty="0" smtClean="0">
                <a:latin typeface="微软雅黑" panose="020B0503020204020204" pitchFamily="34" charset="-122"/>
                <a:ea typeface="微软雅黑" panose="020B0503020204020204" pitchFamily="34" charset="-122"/>
              </a:rPr>
              <a:t>工具类，通过</a:t>
            </a:r>
            <a:r>
              <a:rPr lang="en-US" altLang="zh-CN" sz="1200" dirty="0" smtClean="0">
                <a:latin typeface="微软雅黑" panose="020B0503020204020204" pitchFamily="34" charset="-122"/>
                <a:ea typeface="微软雅黑" panose="020B0503020204020204" pitchFamily="34" charset="-122"/>
              </a:rPr>
              <a:t>JDK i18n API</a:t>
            </a:r>
            <a:r>
              <a:rPr lang="zh-CN" altLang="en-US" sz="1200" dirty="0" smtClean="0">
                <a:latin typeface="微软雅黑" panose="020B0503020204020204" pitchFamily="34" charset="-122"/>
                <a:ea typeface="微软雅黑" panose="020B0503020204020204" pitchFamily="34" charset="-122"/>
              </a:rPr>
              <a:t>进行</a:t>
            </a:r>
            <a:r>
              <a:rPr lang="en-US" altLang="zh-CN" sz="1200" dirty="0">
                <a:latin typeface="微软雅黑" panose="020B0503020204020204" pitchFamily="34" charset="-122"/>
                <a:ea typeface="微软雅黑" panose="020B0503020204020204" pitchFamily="34" charset="-122"/>
              </a:rPr>
              <a:t>messages_zh_CN. </a:t>
            </a:r>
            <a:r>
              <a:rPr lang="en-US" altLang="zh-CN" sz="1200" dirty="0" smtClean="0">
                <a:latin typeface="微软雅黑" panose="020B0503020204020204" pitchFamily="34" charset="-122"/>
                <a:ea typeface="微软雅黑" panose="020B0503020204020204" pitchFamily="34" charset="-122"/>
              </a:rPr>
              <a:t>Properties</a:t>
            </a:r>
            <a:r>
              <a:rPr lang="zh-CN" altLang="en-US" sz="1200" dirty="0">
                <a:latin typeface="微软雅黑" panose="020B0503020204020204" pitchFamily="34" charset="-122"/>
                <a:ea typeface="微软雅黑" panose="020B0503020204020204" pitchFamily="34" charset="-122"/>
              </a:rPr>
              <a:t>文</a:t>
            </a:r>
            <a:r>
              <a:rPr lang="zh-CN" altLang="en-US" sz="1200" dirty="0" smtClean="0">
                <a:latin typeface="微软雅黑" panose="020B0503020204020204" pitchFamily="34" charset="-122"/>
                <a:ea typeface="微软雅黑" panose="020B0503020204020204" pitchFamily="34" charset="-122"/>
              </a:rPr>
              <a:t>件解析</a:t>
            </a:r>
            <a:endParaRPr lang="zh-CN" altLang="en-US" sz="1200" dirty="0">
              <a:latin typeface="微软雅黑" panose="020B0503020204020204" pitchFamily="34" charset="-122"/>
              <a:ea typeface="微软雅黑" panose="020B0503020204020204" pitchFamily="34" charset="-122"/>
            </a:endParaRPr>
          </a:p>
        </p:txBody>
      </p:sp>
      <p:sp>
        <p:nvSpPr>
          <p:cNvPr id="53" name="TextBox 52"/>
          <p:cNvSpPr txBox="1"/>
          <p:nvPr/>
        </p:nvSpPr>
        <p:spPr>
          <a:xfrm>
            <a:off x="5867332" y="3532733"/>
            <a:ext cx="1931597"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2.1.1.1</a:t>
            </a:r>
            <a:r>
              <a:rPr lang="zh-CN" altLang="en-US" sz="1200" dirty="0" smtClean="0">
                <a:latin typeface="微软雅黑" panose="020B0503020204020204" pitchFamily="34" charset="-122"/>
                <a:ea typeface="微软雅黑" panose="020B0503020204020204" pitchFamily="34" charset="-122"/>
              </a:rPr>
              <a:t>请求后端逻辑运算</a:t>
            </a:r>
            <a:endParaRPr lang="zh-CN" altLang="en-US" sz="1200" dirty="0">
              <a:latin typeface="微软雅黑" panose="020B0503020204020204" pitchFamily="34" charset="-122"/>
              <a:ea typeface="微软雅黑" panose="020B0503020204020204" pitchFamily="34" charset="-122"/>
            </a:endParaRPr>
          </a:p>
        </p:txBody>
      </p:sp>
      <p:sp>
        <p:nvSpPr>
          <p:cNvPr id="54" name="TextBox 53"/>
          <p:cNvSpPr txBox="1"/>
          <p:nvPr/>
        </p:nvSpPr>
        <p:spPr>
          <a:xfrm>
            <a:off x="5816540" y="5342865"/>
            <a:ext cx="1931597"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2.1.1.2</a:t>
            </a:r>
            <a:r>
              <a:rPr lang="zh-CN" altLang="en-US" sz="1200" dirty="0" smtClean="0">
                <a:latin typeface="微软雅黑" panose="020B0503020204020204" pitchFamily="34" charset="-122"/>
                <a:ea typeface="微软雅黑" panose="020B0503020204020204" pitchFamily="34" charset="-122"/>
              </a:rPr>
              <a:t>返</a:t>
            </a:r>
            <a:r>
              <a:rPr lang="zh-CN" altLang="en-US" sz="1200" dirty="0">
                <a:latin typeface="微软雅黑" panose="020B0503020204020204" pitchFamily="34" charset="-122"/>
                <a:ea typeface="微软雅黑" panose="020B0503020204020204" pitchFamily="34" charset="-122"/>
              </a:rPr>
              <a:t>回</a:t>
            </a:r>
            <a:r>
              <a:rPr lang="zh-CN" altLang="en-US" sz="1200" dirty="0" smtClean="0">
                <a:latin typeface="微软雅黑" panose="020B0503020204020204" pitchFamily="34" charset="-122"/>
                <a:ea typeface="微软雅黑" panose="020B0503020204020204" pitchFamily="34" charset="-122"/>
              </a:rPr>
              <a:t>后端运算结果</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1728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a:xfrm>
            <a:off x="437386" y="958646"/>
            <a:ext cx="11359176" cy="526915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禽养殖应用国际化详细设计（四）</a:t>
            </a:r>
            <a:endParaRPr lang="zh-CN" altLang="en-US" dirty="0"/>
          </a:p>
        </p:txBody>
      </p:sp>
      <p:sp>
        <p:nvSpPr>
          <p:cNvPr id="3" name="Rectangle 2"/>
          <p:cNvSpPr/>
          <p:nvPr/>
        </p:nvSpPr>
        <p:spPr>
          <a:xfrm>
            <a:off x="7798930"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603068" y="1412304"/>
            <a:ext cx="117211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PC</a:t>
            </a:r>
            <a:r>
              <a:rPr lang="zh-CN" altLang="en-US" dirty="0" smtClean="0">
                <a:latin typeface="微软雅黑" panose="020B0503020204020204" pitchFamily="34" charset="-122"/>
                <a:ea typeface="微软雅黑" panose="020B0503020204020204" pitchFamily="34" charset="-122"/>
              </a:rPr>
              <a:t>浏览器</a:t>
            </a:r>
            <a:endParaRPr lang="zh-CN" altLang="en-US" dirty="0">
              <a:latin typeface="微软雅黑" panose="020B0503020204020204" pitchFamily="34" charset="-122"/>
              <a:ea typeface="微软雅黑" panose="020B0503020204020204" pitchFamily="34" charset="-122"/>
            </a:endParaRPr>
          </a:p>
        </p:txBody>
      </p:sp>
      <p:sp>
        <p:nvSpPr>
          <p:cNvPr id="46" name="TextBox 45"/>
          <p:cNvSpPr txBox="1"/>
          <p:nvPr/>
        </p:nvSpPr>
        <p:spPr>
          <a:xfrm>
            <a:off x="4724731" y="1412304"/>
            <a:ext cx="180049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禽养殖前端应用</a:t>
            </a:r>
            <a:endParaRPr lang="zh-CN" altLang="en-US" dirty="0">
              <a:latin typeface="微软雅黑" panose="020B0503020204020204" pitchFamily="34" charset="-122"/>
              <a:ea typeface="微软雅黑" panose="020B0503020204020204" pitchFamily="34" charset="-122"/>
            </a:endParaRPr>
          </a:p>
        </p:txBody>
      </p:sp>
      <p:sp>
        <p:nvSpPr>
          <p:cNvPr id="47" name="TextBox 46"/>
          <p:cNvSpPr txBox="1"/>
          <p:nvPr/>
        </p:nvSpPr>
        <p:spPr>
          <a:xfrm>
            <a:off x="6947231" y="1412304"/>
            <a:ext cx="180049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禽养殖后端应用</a:t>
            </a:r>
            <a:endParaRPr lang="zh-CN" altLang="en-US" dirty="0">
              <a:latin typeface="微软雅黑" panose="020B0503020204020204" pitchFamily="34" charset="-122"/>
              <a:ea typeface="微软雅黑" panose="020B0503020204020204" pitchFamily="34" charset="-122"/>
            </a:endParaRPr>
          </a:p>
        </p:txBody>
      </p:sp>
      <p:sp>
        <p:nvSpPr>
          <p:cNvPr id="48" name="TextBox 47"/>
          <p:cNvSpPr txBox="1"/>
          <p:nvPr/>
        </p:nvSpPr>
        <p:spPr>
          <a:xfrm>
            <a:off x="9550731" y="1412304"/>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禽养殖数据库</a:t>
            </a:r>
            <a:endParaRPr lang="zh-CN" altLang="en-US" dirty="0">
              <a:latin typeface="微软雅黑" panose="020B0503020204020204" pitchFamily="34" charset="-122"/>
              <a:ea typeface="微软雅黑" panose="020B0503020204020204" pitchFamily="34" charset="-122"/>
            </a:endParaRPr>
          </a:p>
        </p:txBody>
      </p:sp>
      <p:sp>
        <p:nvSpPr>
          <p:cNvPr id="49" name="Rectangle 48"/>
          <p:cNvSpPr/>
          <p:nvPr/>
        </p:nvSpPr>
        <p:spPr>
          <a:xfrm>
            <a:off x="3013276"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49"/>
          <p:cNvSpPr/>
          <p:nvPr/>
        </p:nvSpPr>
        <p:spPr>
          <a:xfrm>
            <a:off x="10147314"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50"/>
          <p:cNvSpPr/>
          <p:nvPr/>
        </p:nvSpPr>
        <p:spPr>
          <a:xfrm>
            <a:off x="5399753"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miley Face 4"/>
          <p:cNvSpPr/>
          <p:nvPr/>
        </p:nvSpPr>
        <p:spPr>
          <a:xfrm>
            <a:off x="759804" y="3187967"/>
            <a:ext cx="431800" cy="431800"/>
          </a:xfrm>
          <a:prstGeom prst="smileyFace">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a:xfrm>
            <a:off x="5867333" y="2139326"/>
            <a:ext cx="1521435" cy="830997"/>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1.2</a:t>
            </a:r>
            <a:r>
              <a:rPr lang="zh-CN" altLang="en-US" sz="1200" dirty="0" smtClean="0">
                <a:latin typeface="微软雅黑" panose="020B0503020204020204" pitchFamily="34" charset="-122"/>
                <a:ea typeface="微软雅黑" panose="020B0503020204020204" pitchFamily="34" charset="-122"/>
              </a:rPr>
              <a:t>启动时加载前端国际化资源文件</a:t>
            </a:r>
            <a:r>
              <a:rPr lang="en-US" altLang="zh-CN" sz="1200" dirty="0" smtClean="0">
                <a:latin typeface="微软雅黑" panose="020B0503020204020204" pitchFamily="34" charset="-122"/>
                <a:ea typeface="微软雅黑" panose="020B0503020204020204" pitchFamily="34" charset="-122"/>
              </a:rPr>
              <a:t>messages_zh_CN</a:t>
            </a:r>
            <a:r>
              <a:rPr lang="en-US" altLang="zh-CN" sz="1200" dirty="0">
                <a:latin typeface="微软雅黑" panose="020B0503020204020204" pitchFamily="34" charset="-122"/>
                <a:ea typeface="微软雅黑" panose="020B0503020204020204" pitchFamily="34" charset="-122"/>
              </a:rPr>
              <a:t>. properties</a:t>
            </a:r>
            <a:endParaRPr lang="zh-CN" altLang="en-US" sz="1200" dirty="0">
              <a:latin typeface="微软雅黑" panose="020B0503020204020204" pitchFamily="34" charset="-122"/>
              <a:ea typeface="微软雅黑" panose="020B0503020204020204" pitchFamily="34" charset="-122"/>
            </a:endParaRPr>
          </a:p>
        </p:txBody>
      </p:sp>
      <p:sp>
        <p:nvSpPr>
          <p:cNvPr id="68" name="TextBox 67"/>
          <p:cNvSpPr txBox="1"/>
          <p:nvPr/>
        </p:nvSpPr>
        <p:spPr>
          <a:xfrm>
            <a:off x="8251071" y="2149703"/>
            <a:ext cx="1498845" cy="1015663"/>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1.1</a:t>
            </a:r>
            <a:r>
              <a:rPr lang="zh-CN" altLang="en-US" sz="1200" dirty="0" smtClean="0">
                <a:latin typeface="微软雅黑" panose="020B0503020204020204" pitchFamily="34" charset="-122"/>
                <a:ea typeface="微软雅黑" panose="020B0503020204020204" pitchFamily="34" charset="-122"/>
              </a:rPr>
              <a:t>启动时加载前端国际化资源文件</a:t>
            </a:r>
            <a:r>
              <a:rPr lang="en-US" altLang="zh-CN" sz="1200" dirty="0">
                <a:latin typeface="微软雅黑" panose="020B0503020204020204" pitchFamily="34" charset="-122"/>
                <a:ea typeface="微软雅黑" panose="020B0503020204020204" pitchFamily="34" charset="-122"/>
              </a:rPr>
              <a:t>messages_zh_CN. properties</a:t>
            </a:r>
            <a:endParaRPr lang="zh-CN" altLang="en-US" sz="1200" dirty="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cxnSp>
        <p:nvCxnSpPr>
          <p:cNvPr id="70" name="Straight Arrow Connector 69"/>
          <p:cNvCxnSpPr>
            <a:stCxn id="5" idx="6"/>
          </p:cNvCxnSpPr>
          <p:nvPr/>
        </p:nvCxnSpPr>
        <p:spPr>
          <a:xfrm>
            <a:off x="1191604" y="3403867"/>
            <a:ext cx="1805596"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238831" y="3684636"/>
            <a:ext cx="215787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626100" y="3999330"/>
            <a:ext cx="215787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481223" y="2749670"/>
            <a:ext cx="1375715"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a:t>
            </a:r>
            <a:r>
              <a:rPr lang="zh-CN" altLang="en-US" sz="1200" dirty="0" smtClean="0">
                <a:latin typeface="微软雅黑" panose="020B0503020204020204" pitchFamily="34" charset="-122"/>
                <a:ea typeface="微软雅黑" panose="020B0503020204020204" pitchFamily="34" charset="-122"/>
              </a:rPr>
              <a:t>用户通过中文浏览器访问禽养殖应用</a:t>
            </a:r>
            <a:endParaRPr lang="zh-CN" altLang="en-US" sz="1200" dirty="0">
              <a:latin typeface="微软雅黑" panose="020B0503020204020204" pitchFamily="34" charset="-122"/>
              <a:ea typeface="微软雅黑" panose="020B0503020204020204" pitchFamily="34" charset="-122"/>
            </a:endParaRPr>
          </a:p>
        </p:txBody>
      </p:sp>
      <p:sp>
        <p:nvSpPr>
          <p:cNvPr id="83" name="TextBox 82"/>
          <p:cNvSpPr txBox="1"/>
          <p:nvPr/>
        </p:nvSpPr>
        <p:spPr>
          <a:xfrm>
            <a:off x="3609037" y="3158102"/>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a:t>
            </a:r>
            <a:r>
              <a:rPr lang="zh-CN" altLang="en-US" sz="1200" dirty="0" smtClean="0">
                <a:latin typeface="微软雅黑" panose="020B0503020204020204" pitchFamily="34" charset="-122"/>
                <a:ea typeface="微软雅黑" panose="020B0503020204020204" pitchFamily="34" charset="-122"/>
              </a:rPr>
              <a:t>浏览器请求前端应用的界面</a:t>
            </a:r>
            <a:endParaRPr lang="zh-CN" altLang="en-US" sz="1200" dirty="0">
              <a:latin typeface="微软雅黑" panose="020B0503020204020204" pitchFamily="34" charset="-122"/>
              <a:ea typeface="微软雅黑" panose="020B0503020204020204" pitchFamily="34" charset="-122"/>
            </a:endParaRPr>
          </a:p>
        </p:txBody>
      </p:sp>
      <p:sp>
        <p:nvSpPr>
          <p:cNvPr id="84" name="TextBox 83"/>
          <p:cNvSpPr txBox="1"/>
          <p:nvPr/>
        </p:nvSpPr>
        <p:spPr>
          <a:xfrm>
            <a:off x="5943665" y="3520816"/>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2.1.1.1</a:t>
            </a:r>
            <a:r>
              <a:rPr lang="zh-CN" altLang="en-US" sz="1200" dirty="0" smtClean="0">
                <a:latin typeface="微软雅黑" panose="020B0503020204020204" pitchFamily="34" charset="-122"/>
                <a:ea typeface="微软雅黑" panose="020B0503020204020204" pitchFamily="34" charset="-122"/>
              </a:rPr>
              <a:t>前端请求</a:t>
            </a:r>
            <a:r>
              <a:rPr lang="zh-CN" altLang="en-US" sz="1200" dirty="0">
                <a:latin typeface="微软雅黑" panose="020B0503020204020204" pitchFamily="34" charset="-122"/>
                <a:ea typeface="微软雅黑" panose="020B0503020204020204" pitchFamily="34" charset="-122"/>
              </a:rPr>
              <a:t>后</a:t>
            </a:r>
            <a:r>
              <a:rPr lang="zh-CN" altLang="en-US" sz="1200" dirty="0" smtClean="0">
                <a:latin typeface="微软雅黑" panose="020B0503020204020204" pitchFamily="34" charset="-122"/>
                <a:ea typeface="微软雅黑" panose="020B0503020204020204" pitchFamily="34" charset="-122"/>
              </a:rPr>
              <a:t>端业务逻辑计算</a:t>
            </a:r>
            <a:endParaRPr lang="zh-CN" altLang="en-US" sz="1200" dirty="0">
              <a:latin typeface="微软雅黑" panose="020B0503020204020204" pitchFamily="34" charset="-122"/>
              <a:ea typeface="微软雅黑" panose="020B0503020204020204" pitchFamily="34" charset="-122"/>
            </a:endParaRPr>
          </a:p>
        </p:txBody>
      </p:sp>
      <p:cxnSp>
        <p:nvCxnSpPr>
          <p:cNvPr id="91" name="Straight Arrow Connector 90"/>
          <p:cNvCxnSpPr/>
          <p:nvPr/>
        </p:nvCxnSpPr>
        <p:spPr>
          <a:xfrm>
            <a:off x="5624976" y="4728878"/>
            <a:ext cx="2170253" cy="1113"/>
          </a:xfrm>
          <a:prstGeom prst="straightConnector1">
            <a:avLst/>
          </a:prstGeom>
          <a:ln w="19050">
            <a:solidFill>
              <a:schemeClr val="bg1">
                <a:lumMod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943665" y="4121267"/>
            <a:ext cx="1494052"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2.1.1.2</a:t>
            </a:r>
            <a:r>
              <a:rPr lang="zh-CN" altLang="en-US" sz="1200" dirty="0" smtClean="0">
                <a:latin typeface="微软雅黑" panose="020B0503020204020204" pitchFamily="34" charset="-122"/>
                <a:ea typeface="微软雅黑" panose="020B0503020204020204" pitchFamily="34" charset="-122"/>
              </a:rPr>
              <a:t>抛出</a:t>
            </a:r>
            <a:r>
              <a:rPr lang="en-US" altLang="zh-CN" sz="1200" dirty="0">
                <a:latin typeface="微软雅黑" panose="020B0503020204020204" pitchFamily="34" charset="-122"/>
                <a:ea typeface="微软雅黑" panose="020B0503020204020204" pitchFamily="34" charset="-122"/>
              </a:rPr>
              <a:t>NlbpBizException</a:t>
            </a:r>
            <a:endParaRPr lang="zh-CN" altLang="en-US" sz="1200" dirty="0"/>
          </a:p>
          <a:p>
            <a:r>
              <a:rPr lang="zh-CN" altLang="en-US" sz="1200" dirty="0" smtClean="0">
                <a:latin typeface="微软雅黑" panose="020B0503020204020204" pitchFamily="34" charset="-122"/>
                <a:ea typeface="微软雅黑" panose="020B0503020204020204" pitchFamily="34" charset="-122"/>
              </a:rPr>
              <a:t>异常返回</a:t>
            </a:r>
            <a:endParaRPr lang="zh-CN" altLang="en-US" sz="1200" dirty="0">
              <a:latin typeface="微软雅黑" panose="020B0503020204020204" pitchFamily="34" charset="-122"/>
              <a:ea typeface="微软雅黑" panose="020B0503020204020204" pitchFamily="34" charset="-122"/>
            </a:endParaRPr>
          </a:p>
        </p:txBody>
      </p:sp>
      <p:cxnSp>
        <p:nvCxnSpPr>
          <p:cNvPr id="95" name="Straight Arrow Connector 94"/>
          <p:cNvCxnSpPr/>
          <p:nvPr/>
        </p:nvCxnSpPr>
        <p:spPr>
          <a:xfrm>
            <a:off x="3225001" y="5833142"/>
            <a:ext cx="2170253" cy="1113"/>
          </a:xfrm>
          <a:prstGeom prst="straightConnector1">
            <a:avLst/>
          </a:prstGeom>
          <a:ln w="19050">
            <a:solidFill>
              <a:schemeClr val="bg1">
                <a:lumMod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570937" y="5355984"/>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2.1.2</a:t>
            </a:r>
            <a:r>
              <a:rPr lang="zh-CN" altLang="en-US" sz="1200" dirty="0" smtClean="0">
                <a:latin typeface="微软雅黑" panose="020B0503020204020204" pitchFamily="34" charset="-122"/>
                <a:ea typeface="微软雅黑" panose="020B0503020204020204" pitchFamily="34" charset="-122"/>
              </a:rPr>
              <a:t>返回浏览器要显示的语言信息</a:t>
            </a:r>
            <a:endParaRPr lang="zh-CN" altLang="en-US" sz="1200" dirty="0">
              <a:latin typeface="微软雅黑" panose="020B0503020204020204" pitchFamily="34" charset="-122"/>
              <a:ea typeface="微软雅黑" panose="020B0503020204020204" pitchFamily="34" charset="-122"/>
            </a:endParaRPr>
          </a:p>
        </p:txBody>
      </p:sp>
      <p:sp>
        <p:nvSpPr>
          <p:cNvPr id="100" name="Flowchart: Document 99"/>
          <p:cNvSpPr/>
          <p:nvPr/>
        </p:nvSpPr>
        <p:spPr>
          <a:xfrm>
            <a:off x="437384" y="958645"/>
            <a:ext cx="3865339" cy="453659"/>
          </a:xfrm>
          <a:prstGeom prst="flowChartDocumen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第</a:t>
            </a:r>
            <a:r>
              <a:rPr lang="en-US" altLang="zh-CN" sz="1400" dirty="0" smtClean="0">
                <a:solidFill>
                  <a:schemeClr val="tx1"/>
                </a:solidFill>
                <a:latin typeface="微软雅黑" panose="020B0503020204020204" pitchFamily="34" charset="-122"/>
                <a:ea typeface="微软雅黑" panose="020B0503020204020204" pitchFamily="34" charset="-122"/>
              </a:rPr>
              <a:t>3</a:t>
            </a:r>
            <a:r>
              <a:rPr lang="zh-CN" altLang="en-US" sz="1400" dirty="0" smtClean="0">
                <a:solidFill>
                  <a:schemeClr val="tx1"/>
                </a:solidFill>
                <a:latin typeface="微软雅黑" panose="020B0503020204020204" pitchFamily="34" charset="-122"/>
                <a:ea typeface="微软雅黑" panose="020B0503020204020204" pitchFamily="34" charset="-122"/>
              </a:rPr>
              <a:t>类业务逻辑类通过统一异常处理器加载</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34" name="Group 33"/>
          <p:cNvGrpSpPr/>
          <p:nvPr/>
        </p:nvGrpSpPr>
        <p:grpSpPr>
          <a:xfrm>
            <a:off x="8013514" y="2300336"/>
            <a:ext cx="280523" cy="596900"/>
            <a:chOff x="5624977" y="2300336"/>
            <a:chExt cx="280523" cy="596900"/>
          </a:xfrm>
        </p:grpSpPr>
        <p:cxnSp>
          <p:nvCxnSpPr>
            <p:cNvPr id="35" name="Straight Connector 34"/>
            <p:cNvCxnSpPr/>
            <p:nvPr/>
          </p:nvCxnSpPr>
          <p:spPr>
            <a:xfrm>
              <a:off x="5624977" y="2300336"/>
              <a:ext cx="2805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905500" y="2300336"/>
              <a:ext cx="0" cy="596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5624977" y="2897236"/>
              <a:ext cx="28052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620414" y="2242671"/>
            <a:ext cx="280523" cy="596900"/>
            <a:chOff x="5624977" y="2300336"/>
            <a:chExt cx="280523" cy="596900"/>
          </a:xfrm>
        </p:grpSpPr>
        <p:cxnSp>
          <p:nvCxnSpPr>
            <p:cNvPr id="39" name="Straight Connector 38"/>
            <p:cNvCxnSpPr/>
            <p:nvPr/>
          </p:nvCxnSpPr>
          <p:spPr>
            <a:xfrm>
              <a:off x="5624977" y="2300336"/>
              <a:ext cx="2805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905500" y="2300336"/>
              <a:ext cx="0" cy="596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624977" y="2897236"/>
              <a:ext cx="28052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636740" y="4889567"/>
            <a:ext cx="280523" cy="596900"/>
            <a:chOff x="5624977" y="2300336"/>
            <a:chExt cx="280523" cy="596900"/>
          </a:xfrm>
        </p:grpSpPr>
        <p:cxnSp>
          <p:nvCxnSpPr>
            <p:cNvPr id="43" name="Straight Connector 42"/>
            <p:cNvCxnSpPr/>
            <p:nvPr/>
          </p:nvCxnSpPr>
          <p:spPr>
            <a:xfrm>
              <a:off x="5624977" y="2300336"/>
              <a:ext cx="2805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905500" y="2300336"/>
              <a:ext cx="0" cy="596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5624977" y="2897236"/>
              <a:ext cx="28052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5905385" y="4829306"/>
            <a:ext cx="1586245" cy="120032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2.1.1.3</a:t>
            </a:r>
            <a:r>
              <a:rPr lang="zh-CN" altLang="en-US" sz="1200" dirty="0" smtClean="0">
                <a:latin typeface="微软雅黑" panose="020B0503020204020204" pitchFamily="34" charset="-122"/>
                <a:ea typeface="微软雅黑" panose="020B0503020204020204" pitchFamily="34" charset="-122"/>
              </a:rPr>
              <a:t>统一异常处理器拦截异常，并通过</a:t>
            </a:r>
            <a:r>
              <a:rPr lang="en-US" altLang="zh-CN" sz="1200" dirty="0" smtClean="0">
                <a:latin typeface="微软雅黑" panose="020B0503020204020204" pitchFamily="34" charset="-122"/>
                <a:ea typeface="微软雅黑" panose="020B0503020204020204" pitchFamily="34" charset="-122"/>
              </a:rPr>
              <a:t>code</a:t>
            </a:r>
            <a:r>
              <a:rPr lang="zh-CN" altLang="en-US" sz="1200" dirty="0" smtClean="0">
                <a:latin typeface="微软雅黑" panose="020B0503020204020204" pitchFamily="34" charset="-122"/>
                <a:ea typeface="微软雅黑" panose="020B0503020204020204" pitchFamily="34" charset="-122"/>
              </a:rPr>
              <a:t>解析</a:t>
            </a:r>
            <a:r>
              <a:rPr lang="en-US" altLang="zh-CN" sz="1200" dirty="0">
                <a:latin typeface="微软雅黑" panose="020B0503020204020204" pitchFamily="34" charset="-122"/>
                <a:ea typeface="微软雅黑" panose="020B0503020204020204" pitchFamily="34" charset="-122"/>
              </a:rPr>
              <a:t>messages_zh_CN. </a:t>
            </a:r>
            <a:r>
              <a:rPr lang="en-US" altLang="zh-CN" sz="1200" dirty="0" smtClean="0">
                <a:latin typeface="微软雅黑" panose="020B0503020204020204" pitchFamily="34" charset="-122"/>
                <a:ea typeface="微软雅黑" panose="020B0503020204020204" pitchFamily="34" charset="-122"/>
              </a:rPr>
              <a:t>Properties</a:t>
            </a:r>
            <a:r>
              <a:rPr lang="zh-CN" altLang="en-US" sz="1200" dirty="0" smtClean="0">
                <a:latin typeface="微软雅黑" panose="020B0503020204020204" pitchFamily="34" charset="-122"/>
                <a:ea typeface="微软雅黑" panose="020B0503020204020204" pitchFamily="34" charset="-122"/>
              </a:rPr>
              <a:t>得到</a:t>
            </a:r>
            <a:r>
              <a:rPr lang="en-US" altLang="zh-CN" sz="1200" dirty="0" smtClean="0">
                <a:latin typeface="微软雅黑" panose="020B0503020204020204" pitchFamily="34" charset="-122"/>
                <a:ea typeface="微软雅黑" panose="020B0503020204020204" pitchFamily="34" charset="-122"/>
              </a:rPr>
              <a:t>value</a:t>
            </a:r>
            <a:r>
              <a:rPr lang="zh-CN" altLang="en-US" sz="1200" dirty="0" smtClean="0">
                <a:latin typeface="微软雅黑" panose="020B0503020204020204" pitchFamily="34" charset="-122"/>
                <a:ea typeface="微软雅黑" panose="020B0503020204020204" pitchFamily="34" charset="-122"/>
              </a:rPr>
              <a:t>，返回</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4041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ChangeArrowheads="1"/>
          </p:cNvSpPr>
          <p:nvPr/>
        </p:nvSpPr>
        <p:spPr bwMode="auto">
          <a:xfrm>
            <a:off x="3325130" y="1892322"/>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 name="Rectangle 5"/>
          <p:cNvSpPr>
            <a:spLocks noChangeArrowheads="1"/>
          </p:cNvSpPr>
          <p:nvPr/>
        </p:nvSpPr>
        <p:spPr bwMode="gray">
          <a:xfrm>
            <a:off x="4331321" y="1892322"/>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latin typeface="微软雅黑" panose="020B0503020204020204" pitchFamily="34" charset="-122"/>
                <a:ea typeface="微软雅黑" panose="020B0503020204020204" pitchFamily="34" charset="-122"/>
                <a:cs typeface="Arial" panose="020B0604020202020204" pitchFamily="34" charset="0"/>
              </a:rPr>
              <a:t>国际化技术的概念及内涵</a:t>
            </a:r>
            <a:endParaRPr lang="en-US" altLang="zh-CN"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Rectangle 15"/>
          <p:cNvSpPr>
            <a:spLocks noChangeArrowheads="1"/>
          </p:cNvSpPr>
          <p:nvPr/>
        </p:nvSpPr>
        <p:spPr bwMode="auto">
          <a:xfrm>
            <a:off x="3325130" y="3044095"/>
            <a:ext cx="886812" cy="518680"/>
          </a:xfrm>
          <a:prstGeom prst="rect">
            <a:avLst/>
          </a:prstGeom>
          <a:solidFill>
            <a:srgbClr val="EAEAEA"/>
          </a:solidFill>
          <a:ln w="6350" algn="ctr">
            <a:noFill/>
            <a:miter lim="800000"/>
          </a:ln>
        </p:spPr>
        <p:txBody>
          <a:bodyPr wrap="none" lIns="0" tIns="0" rIns="0" bIns="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kern="0" dirty="0" smtClean="0">
                <a:latin typeface="微软雅黑" panose="020B0503020204020204" pitchFamily="34" charset="-122"/>
                <a:ea typeface="微软雅黑" panose="020B0503020204020204" pitchFamily="34" charset="-122"/>
                <a:cs typeface="微软雅黑" panose="020B0503020204020204" pitchFamily="34" charset="-122"/>
              </a:rPr>
              <a:t>  3</a:t>
            </a:r>
            <a:endParaRPr lang="en-US" altLang="zh-CN" b="1"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5"/>
          <p:cNvSpPr>
            <a:spLocks noChangeArrowheads="1"/>
          </p:cNvSpPr>
          <p:nvPr/>
        </p:nvSpPr>
        <p:spPr bwMode="gray">
          <a:xfrm>
            <a:off x="4331321" y="3044095"/>
            <a:ext cx="7227106" cy="518680"/>
          </a:xfrm>
          <a:prstGeom prst="rect">
            <a:avLst/>
          </a:prstGeom>
          <a:solidFill>
            <a:srgbClr val="EAEAEA"/>
          </a:solidFill>
          <a:ln w="9525" algn="ctr">
            <a:noFill/>
            <a:miter lim="800000"/>
          </a:ln>
        </p:spPr>
        <p:txBody>
          <a:bodyPr lIns="180000" tIns="46800" rIns="72000" bIns="46800" anchor="ctr"/>
          <a:lstStyle/>
          <a:p>
            <a:pPr marL="0" lvl="1" fontAlgn="base">
              <a:spcBef>
                <a:spcPct val="0"/>
              </a:spcBef>
              <a:spcAft>
                <a:spcPct val="0"/>
              </a:spcAft>
              <a:buClr>
                <a:srgbClr val="006600"/>
              </a:buClr>
              <a:buSzPct val="85000"/>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禽养殖应用国际化的范围</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7"/>
          <p:cNvSpPr>
            <a:spLocks noChangeArrowheads="1"/>
          </p:cNvSpPr>
          <p:nvPr/>
        </p:nvSpPr>
        <p:spPr bwMode="auto">
          <a:xfrm>
            <a:off x="3325130" y="3634861"/>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smtClean="0">
                <a:latin typeface="微软雅黑" panose="020B0503020204020204" pitchFamily="34" charset="-122"/>
                <a:ea typeface="微软雅黑" panose="020B0503020204020204" pitchFamily="34" charset="-122"/>
                <a:cs typeface="微软雅黑" panose="020B0503020204020204" pitchFamily="34" charset="-122"/>
              </a:rPr>
              <a:t>4</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Rectangle 5"/>
          <p:cNvSpPr>
            <a:spLocks noChangeArrowheads="1"/>
          </p:cNvSpPr>
          <p:nvPr/>
        </p:nvSpPr>
        <p:spPr bwMode="gray">
          <a:xfrm>
            <a:off x="4331321" y="3634861"/>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dirty="0" smtClean="0">
                <a:latin typeface="微软雅黑" panose="020B0503020204020204" pitchFamily="34" charset="-122"/>
                <a:ea typeface="微软雅黑" panose="020B0503020204020204" pitchFamily="34" charset="-122"/>
              </a:rPr>
              <a:t>禽养殖应用国际化详细设计</a:t>
            </a:r>
            <a:endParaRPr lang="zh-CN" altLang="en-US"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Rectangle 7"/>
          <p:cNvSpPr>
            <a:spLocks noChangeArrowheads="1"/>
          </p:cNvSpPr>
          <p:nvPr/>
        </p:nvSpPr>
        <p:spPr bwMode="auto">
          <a:xfrm>
            <a:off x="3325130" y="2464264"/>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25" name="Rectangle 5"/>
          <p:cNvSpPr>
            <a:spLocks noChangeArrowheads="1"/>
          </p:cNvSpPr>
          <p:nvPr/>
        </p:nvSpPr>
        <p:spPr bwMode="gray">
          <a:xfrm>
            <a:off x="4331321" y="2464264"/>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latin typeface="微软雅黑" panose="020B0503020204020204" pitchFamily="34" charset="-122"/>
                <a:ea typeface="微软雅黑" panose="020B0503020204020204" pitchFamily="34" charset="-122"/>
                <a:cs typeface="Arial" panose="020B0604020202020204" pitchFamily="34" charset="0"/>
              </a:rPr>
              <a:t>国际化的使用原则</a:t>
            </a:r>
            <a:endParaRPr lang="en-US" altLang="zh-CN"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Rectangle 7"/>
          <p:cNvSpPr>
            <a:spLocks noChangeArrowheads="1"/>
          </p:cNvSpPr>
          <p:nvPr/>
        </p:nvSpPr>
        <p:spPr bwMode="auto">
          <a:xfrm>
            <a:off x="3325130" y="4251313"/>
            <a:ext cx="886812" cy="518680"/>
          </a:xfrm>
          <a:prstGeom prst="rect">
            <a:avLst/>
          </a:prstGeom>
          <a:solidFill>
            <a:srgbClr val="1B76C3"/>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a:t>
            </a:r>
            <a:endPar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Rectangle 5"/>
          <p:cNvSpPr>
            <a:spLocks noChangeArrowheads="1"/>
          </p:cNvSpPr>
          <p:nvPr/>
        </p:nvSpPr>
        <p:spPr bwMode="gray">
          <a:xfrm>
            <a:off x="4331321" y="4251313"/>
            <a:ext cx="7227106" cy="518680"/>
          </a:xfrm>
          <a:prstGeom prst="rect">
            <a:avLst/>
          </a:prstGeom>
          <a:solidFill>
            <a:srgbClr val="1B76C3"/>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国际化实施代码示例</a:t>
            </a:r>
            <a:endParaRPr lang="zh-CN" altLang="en-US"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AutoShape 10"/>
          <p:cNvSpPr>
            <a:spLocks noChangeArrowheads="1"/>
          </p:cNvSpPr>
          <p:nvPr/>
        </p:nvSpPr>
        <p:spPr bwMode="gray">
          <a:xfrm rot="5400000">
            <a:off x="3239646" y="4355070"/>
            <a:ext cx="249844" cy="334687"/>
          </a:xfrm>
          <a:prstGeom prst="triangle">
            <a:avLst>
              <a:gd name="adj" fmla="val 50000"/>
            </a:avLst>
          </a:prstGeom>
          <a:solidFill>
            <a:srgbClr val="1B76C3"/>
          </a:solidFill>
          <a:ln w="57150">
            <a:solidFill>
              <a:srgbClr val="FFFFFF"/>
            </a:solidFill>
            <a:miter lim="800000"/>
          </a:ln>
        </p:spPr>
        <p:txBody>
          <a:bodyPr rot="10800000" vert="eaVert" wrap="none" lIns="0" tIns="46800" rIns="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defRPr/>
            </a:pPr>
            <a:endParaRPr lang="zh-CN" altLang="en-US" b="1" kern="0" smtClean="0">
              <a:solidFill>
                <a:srgbClr val="000000"/>
              </a:solidFill>
              <a:latin typeface="微软雅黑" panose="020B0503020204020204" pitchFamily="34" charset="-122"/>
              <a:ea typeface="微软雅黑" panose="020B0503020204020204" pitchFamily="34"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国际化实施代码示例 </a:t>
            </a:r>
            <a:r>
              <a:rPr lang="en-US" altLang="zh-CN" dirty="0" smtClean="0"/>
              <a:t>-- </a:t>
            </a:r>
            <a:r>
              <a:rPr lang="zh-CN" altLang="en-US" dirty="0" smtClean="0"/>
              <a:t>对应详细设计（一、二、三、四）中</a:t>
            </a:r>
            <a:r>
              <a:rPr lang="en-US" altLang="zh-CN" dirty="0" smtClean="0"/>
              <a:t>1.1</a:t>
            </a:r>
            <a:r>
              <a:rPr lang="zh-CN" altLang="en-US" dirty="0" smtClean="0"/>
              <a:t>和</a:t>
            </a:r>
            <a:r>
              <a:rPr lang="en-US" altLang="zh-CN" dirty="0" smtClean="0"/>
              <a:t>1.2</a:t>
            </a:r>
            <a:r>
              <a:rPr lang="zh-CN" altLang="en-US" dirty="0" smtClean="0"/>
              <a:t>操</a:t>
            </a:r>
            <a:r>
              <a:rPr lang="zh-CN" altLang="en-US" dirty="0"/>
              <a:t>作</a:t>
            </a:r>
          </a:p>
        </p:txBody>
      </p:sp>
      <p:sp>
        <p:nvSpPr>
          <p:cNvPr id="4" name="TextBox 3"/>
          <p:cNvSpPr txBox="1"/>
          <p:nvPr/>
        </p:nvSpPr>
        <p:spPr>
          <a:xfrm>
            <a:off x="338531" y="975463"/>
            <a:ext cx="11458031" cy="4801314"/>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public class BirdWebBootStrap extends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WebBootStrap</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public BirdWebBootStrap() {</a:t>
            </a:r>
          </a:p>
          <a:p>
            <a:pPr lvl="1"/>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@Bean</a:t>
            </a: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public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MessageSource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messageSource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p>
          <a:p>
            <a:pPr lvl="2"/>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ReloadableResourceBundleMessageSource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messageSource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new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ReloadableResourceBundleMessageSource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p>
          <a:p>
            <a:pPr lvl="2"/>
            <a:r>
              <a:rPr lang="en-US" altLang="zh-CN" b="1" dirty="0" err="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messageSource.setBasenames</a:t>
            </a:r>
            <a:r>
              <a:rPr lang="en-US" altLang="zh-CN"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b="1" dirty="0" err="1"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classpath:messages</a:t>
            </a:r>
            <a:r>
              <a:rPr lang="en-US" altLang="zh-CN"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2"/>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if true, the key of the message will be displayed if the key is not</a:t>
            </a:r>
          </a:p>
          <a:p>
            <a:pPr lvl="2"/>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found, instead of throwing a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NoSuchMessageException</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2"/>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messageSource.setUseCodeAsDefaultMessage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(true);</a:t>
            </a:r>
          </a:p>
          <a:p>
            <a:pPr lvl="2"/>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messageSource.setDefaultEncoding</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("UTF-8");</a:t>
            </a:r>
          </a:p>
          <a:p>
            <a:pPr lvl="2"/>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-1 : never reload, 0 always reload</a:t>
            </a:r>
          </a:p>
          <a:p>
            <a:pPr lvl="2"/>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messageSource.setCacheSeconds</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(0);</a:t>
            </a:r>
          </a:p>
          <a:p>
            <a:pPr lvl="2"/>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return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messageSource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p>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p>
        </p:txBody>
      </p:sp>
      <p:sp>
        <p:nvSpPr>
          <p:cNvPr id="10" name="Rectangle 6"/>
          <p:cNvSpPr>
            <a:spLocks noChangeArrowheads="1"/>
          </p:cNvSpPr>
          <p:nvPr/>
        </p:nvSpPr>
        <p:spPr bwMode="auto">
          <a:xfrm>
            <a:off x="0" y="159350"/>
            <a:ext cx="2564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TextBox 2"/>
          <p:cNvSpPr txBox="1"/>
          <p:nvPr/>
        </p:nvSpPr>
        <p:spPr>
          <a:xfrm>
            <a:off x="338531" y="5776777"/>
            <a:ext cx="11524713"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新增此类，让现有</a:t>
            </a:r>
            <a:r>
              <a:rPr lang="en-US" altLang="zh-CN" dirty="0" err="1" smtClean="0">
                <a:latin typeface="微软雅黑" panose="020B0503020204020204" pitchFamily="34" charset="-122"/>
                <a:ea typeface="微软雅黑" panose="020B0503020204020204" pitchFamily="34" charset="-122"/>
              </a:rPr>
              <a:t>NLBPWebBootStrap</a:t>
            </a:r>
            <a:r>
              <a:rPr lang="zh-CN" altLang="en-US" dirty="0" smtClean="0">
                <a:latin typeface="微软雅黑" panose="020B0503020204020204" pitchFamily="34" charset="-122"/>
                <a:ea typeface="微软雅黑" panose="020B0503020204020204" pitchFamily="34" charset="-122"/>
              </a:rPr>
              <a:t>去继承它，则拥有加载</a:t>
            </a:r>
            <a:r>
              <a:rPr lang="en-US" altLang="zh-CN" dirty="0" smtClean="0">
                <a:latin typeface="微软雅黑" panose="020B0503020204020204" pitchFamily="34" charset="-122"/>
                <a:ea typeface="微软雅黑" panose="020B0503020204020204" pitchFamily="34" charset="-122"/>
              </a:rPr>
              <a:t>i18n</a:t>
            </a:r>
            <a:r>
              <a:rPr lang="zh-CN" altLang="en-US" dirty="0" smtClean="0">
                <a:latin typeface="微软雅黑" panose="020B0503020204020204" pitchFamily="34" charset="-122"/>
                <a:ea typeface="微软雅黑" panose="020B0503020204020204" pitchFamily="34" charset="-122"/>
              </a:rPr>
              <a:t>资源文件的能力</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国际化实施代码示例 </a:t>
            </a:r>
            <a:r>
              <a:rPr lang="en-US" altLang="zh-CN" dirty="0" smtClean="0"/>
              <a:t>-- </a:t>
            </a:r>
            <a:r>
              <a:rPr lang="zh-CN" altLang="en-US" dirty="0" smtClean="0"/>
              <a:t>对应详细设计（一）</a:t>
            </a:r>
            <a:r>
              <a:rPr lang="en-US" altLang="zh-CN" dirty="0" smtClean="0"/>
              <a:t>2.1.2</a:t>
            </a:r>
            <a:r>
              <a:rPr lang="zh-CN" altLang="en-US" dirty="0"/>
              <a:t>操作</a:t>
            </a:r>
          </a:p>
        </p:txBody>
      </p:sp>
      <p:sp>
        <p:nvSpPr>
          <p:cNvPr id="4" name="TextBox 3"/>
          <p:cNvSpPr txBox="1"/>
          <p:nvPr/>
        </p:nvSpPr>
        <p:spPr>
          <a:xfrm>
            <a:off x="437386" y="1210239"/>
            <a:ext cx="11449814" cy="2308324"/>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在</a:t>
            </a:r>
            <a:r>
              <a:rPr lang="en-US" altLang="zh-CN" dirty="0" smtClean="0">
                <a:latin typeface="微软雅黑" panose="020B0503020204020204" pitchFamily="34" charset="-122"/>
                <a:ea typeface="微软雅黑" panose="020B0503020204020204" pitchFamily="34" charset="-122"/>
              </a:rPr>
              <a:t>bird-web/main/resources</a:t>
            </a:r>
            <a:r>
              <a:rPr lang="zh-CN" altLang="en-US" dirty="0" smtClean="0">
                <a:latin typeface="微软雅黑" panose="020B0503020204020204" pitchFamily="34" charset="-122"/>
                <a:ea typeface="微软雅黑" panose="020B0503020204020204" pitchFamily="34" charset="-122"/>
              </a:rPr>
              <a:t>下</a:t>
            </a:r>
            <a:r>
              <a:rPr lang="en-US" altLang="zh-CN" dirty="0" smtClean="0"/>
              <a:t>message.properties</a:t>
            </a:r>
            <a:r>
              <a:rPr lang="zh-CN" altLang="en-US" dirty="0" smtClean="0"/>
              <a:t>，</a:t>
            </a:r>
            <a:r>
              <a:rPr lang="en-US" altLang="zh-CN" dirty="0" err="1" smtClean="0"/>
              <a:t>message_en_US.properties</a:t>
            </a:r>
            <a:r>
              <a:rPr lang="zh-CN" altLang="en-US" dirty="0" smtClean="0"/>
              <a:t>，</a:t>
            </a:r>
            <a:r>
              <a:rPr lang="en-US" altLang="zh-CN" dirty="0"/>
              <a:t>message</a:t>
            </a:r>
            <a:r>
              <a:rPr lang="en-US" altLang="zh-CN" dirty="0" smtClean="0"/>
              <a:t>_zh_CN.properties</a:t>
            </a:r>
            <a:r>
              <a:rPr lang="zh-CN" altLang="en-US" dirty="0" smtClean="0">
                <a:latin typeface="微软雅黑" panose="020B0503020204020204" pitchFamily="34" charset="-122"/>
                <a:ea typeface="微软雅黑" panose="020B0503020204020204" pitchFamily="34" charset="-122"/>
              </a:rPr>
              <a:t>中</a:t>
            </a:r>
            <a:r>
              <a:rPr lang="zh-CN" altLang="en-US" dirty="0">
                <a:latin typeface="微软雅黑" panose="020B0503020204020204" pitchFamily="34" charset="-122"/>
                <a:ea typeface="微软雅黑" panose="020B0503020204020204" pitchFamily="34" charset="-122"/>
              </a:rPr>
              <a:t>分别</a:t>
            </a:r>
            <a:r>
              <a:rPr lang="zh-CN" altLang="en-US" dirty="0" smtClean="0">
                <a:latin typeface="微软雅黑" panose="020B0503020204020204" pitchFamily="34" charset="-122"/>
                <a:ea typeface="微软雅黑" panose="020B0503020204020204" pitchFamily="34" charset="-122"/>
              </a:rPr>
              <a:t>有如下内容：</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welcome</a:t>
            </a:r>
            <a:r>
              <a:rPr lang="en-US" altLang="zh-CN"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\u6b22\u8fce</a:t>
            </a:r>
          </a:p>
          <a:p>
            <a:r>
              <a:rPr lang="en-US" altLang="zh-CN" dirty="0">
                <a:latin typeface="微软雅黑" panose="020B0503020204020204" pitchFamily="34" charset="-122"/>
                <a:ea typeface="微软雅黑" panose="020B0503020204020204" pitchFamily="34" charset="-122"/>
              </a:rPr>
              <a:t>welcome=Welcome</a:t>
            </a:r>
          </a:p>
          <a:p>
            <a:r>
              <a:rPr lang="en-US" altLang="zh-CN" dirty="0">
                <a:latin typeface="微软雅黑" panose="020B0503020204020204" pitchFamily="34" charset="-122"/>
                <a:ea typeface="微软雅黑" panose="020B0503020204020204" pitchFamily="34" charset="-122"/>
              </a:rPr>
              <a:t>welcome=\</a:t>
            </a:r>
            <a:r>
              <a:rPr lang="en-US" altLang="zh-CN" dirty="0" smtClean="0">
                <a:latin typeface="微软雅黑" panose="020B0503020204020204" pitchFamily="34" charset="-122"/>
                <a:ea typeface="微软雅黑" panose="020B0503020204020204" pitchFamily="34" charset="-122"/>
              </a:rPr>
              <a:t>u6b22\u8fce</a:t>
            </a: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在</a:t>
            </a:r>
            <a:r>
              <a:rPr lang="en-US" altLang="zh-CN" dirty="0" smtClean="0">
                <a:latin typeface="微软雅黑" panose="020B0503020204020204" pitchFamily="34" charset="-122"/>
                <a:ea typeface="微软雅黑" panose="020B0503020204020204" pitchFamily="34" charset="-122"/>
              </a:rPr>
              <a:t>JSP</a:t>
            </a:r>
            <a:r>
              <a:rPr lang="zh-CN" altLang="en-US" dirty="0" smtClean="0">
                <a:latin typeface="微软雅黑" panose="020B0503020204020204" pitchFamily="34" charset="-122"/>
                <a:ea typeface="微软雅黑" panose="020B0503020204020204" pitchFamily="34" charset="-122"/>
              </a:rPr>
              <a:t>中调用调用：</a:t>
            </a:r>
            <a:endParaRPr lang="zh-CN" altLang="en-US" dirty="0">
              <a:latin typeface="微软雅黑" panose="020B0503020204020204" pitchFamily="34" charset="-122"/>
              <a:ea typeface="微软雅黑" panose="020B0503020204020204" pitchFamily="34" charset="-122"/>
            </a:endParaRPr>
          </a:p>
        </p:txBody>
      </p:sp>
      <p:sp>
        <p:nvSpPr>
          <p:cNvPr id="7" name="Rectangle 3"/>
          <p:cNvSpPr>
            <a:spLocks noChangeArrowheads="1"/>
          </p:cNvSpPr>
          <p:nvPr/>
        </p:nvSpPr>
        <p:spPr bwMode="auto">
          <a:xfrm>
            <a:off x="556836" y="3646365"/>
            <a:ext cx="10205900"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effectLst/>
                <a:latin typeface="Arial Unicode MS" panose="020B0604020202020204" pitchFamily="34" charset="-122"/>
                <a:ea typeface="Arial Unicode MS" panose="020B0604020202020204" pitchFamily="34" charset="-122"/>
                <a:cs typeface="Arial Unicode MS" panose="020B0604020202020204" pitchFamily="34" charset="-122"/>
              </a:rPr>
              <a:t>&lt;%@ page language="java" contentType="text/html; charset=UTF-8" pageEncoding="UTF-8"%&gt;</a:t>
            </a:r>
            <a:endParaRPr kumimoji="0" lang="en-US" altLang="zh-CN" b="0" i="0" u="none" strike="noStrike" cap="none" normalizeH="0" baseline="0" dirty="0" smtClean="0">
              <a:ln>
                <a:noFill/>
              </a:ln>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smtClean="0">
                <a:ln>
                  <a:noFill/>
                </a:ln>
                <a:effectLst/>
                <a:latin typeface="Arial Unicode MS" panose="020B0604020202020204" pitchFamily="34" charset="-122"/>
                <a:ea typeface="Arial Unicode MS" panose="020B0604020202020204" pitchFamily="34" charset="-122"/>
                <a:cs typeface="Arial Unicode MS" panose="020B0604020202020204" pitchFamily="34" charset="-122"/>
              </a:rPr>
              <a:t>&lt;%@taglib uri="http://www.springframework.org/tags" prefix="spring" %&gt; </a:t>
            </a:r>
            <a:endParaRPr kumimoji="0" lang="en-US" altLang="zh-CN" b="0" i="0" u="none" strike="noStrike" cap="none" normalizeH="0" baseline="0" dirty="0" smtClean="0">
              <a:ln>
                <a:noFill/>
              </a:ln>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&lt;a href="javascript:void(0)" class="easyui-linkbutton" data-options="plain:true</a:t>
            </a:r>
            <a:r>
              <a:rPr lang="zh-CN"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"&gt;</a:t>
            </a:r>
            <a:endPar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&lt;</a:t>
            </a:r>
            <a:r>
              <a:rPr lang="zh-CN" altLang="zh-CN"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spring:message code="welcome</a:t>
            </a:r>
            <a:r>
              <a:rPr lang="zh-CN"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"/&gt;</a:t>
            </a:r>
            <a:endParaRPr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&lt;/</a:t>
            </a:r>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a&gt; </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&lt;input type="text" value='</a:t>
            </a:r>
            <a:r>
              <a:rPr lang="zh-CN" altLang="zh-CN"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&lt;spring:message code="welcome"/&gt;</a:t>
            </a:r>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/&gt;</a:t>
            </a:r>
            <a:endPar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Rectangle 6"/>
          <p:cNvSpPr>
            <a:spLocks noChangeArrowheads="1"/>
          </p:cNvSpPr>
          <p:nvPr/>
        </p:nvSpPr>
        <p:spPr bwMode="auto">
          <a:xfrm>
            <a:off x="0" y="159350"/>
            <a:ext cx="2564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7605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国际化实施代码示例 </a:t>
            </a:r>
            <a:r>
              <a:rPr lang="en-US" altLang="zh-CN" dirty="0" smtClean="0"/>
              <a:t>-- </a:t>
            </a:r>
            <a:r>
              <a:rPr lang="zh-CN" altLang="en-US" dirty="0" smtClean="0"/>
              <a:t>对应详细设计（二）</a:t>
            </a:r>
            <a:r>
              <a:rPr lang="en-US" altLang="zh-CN" dirty="0" smtClean="0"/>
              <a:t>2.1.2</a:t>
            </a:r>
            <a:r>
              <a:rPr lang="zh-CN" altLang="en-US" dirty="0"/>
              <a:t>操作</a:t>
            </a:r>
          </a:p>
        </p:txBody>
      </p:sp>
      <p:sp>
        <p:nvSpPr>
          <p:cNvPr id="10" name="Rectangle 6"/>
          <p:cNvSpPr>
            <a:spLocks noChangeArrowheads="1"/>
          </p:cNvSpPr>
          <p:nvPr/>
        </p:nvSpPr>
        <p:spPr bwMode="auto">
          <a:xfrm>
            <a:off x="0" y="159350"/>
            <a:ext cx="2564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437386" y="950749"/>
            <a:ext cx="6400800" cy="5057775"/>
          </a:xfrm>
          <a:prstGeom prst="rect">
            <a:avLst/>
          </a:prstGeom>
        </p:spPr>
      </p:pic>
      <p:sp>
        <p:nvSpPr>
          <p:cNvPr id="5" name="TextBox 4"/>
          <p:cNvSpPr txBox="1"/>
          <p:nvPr/>
        </p:nvSpPr>
        <p:spPr>
          <a:xfrm>
            <a:off x="6838186" y="950750"/>
            <a:ext cx="5259859" cy="5539978"/>
          </a:xfrm>
          <a:prstGeom prst="rect">
            <a:avLst/>
          </a:prstGeom>
          <a:noFill/>
        </p:spPr>
        <p:txBody>
          <a:bodyPr wrap="square" rtlCol="0">
            <a:spAutoFit/>
          </a:bodyPr>
          <a:lstStyle/>
          <a:p>
            <a:pPr>
              <a:spcBef>
                <a:spcPts val="1200"/>
              </a:spcBef>
              <a:spcAft>
                <a:spcPts val="1200"/>
              </a:spcAft>
            </a:pPr>
            <a:r>
              <a:rPr lang="zh-CN" altLang="en-US" dirty="0" smtClean="0">
                <a:latin typeface="微软雅黑" panose="020B0503020204020204" pitchFamily="34" charset="-122"/>
                <a:ea typeface="微软雅黑" panose="020B0503020204020204" pitchFamily="34" charset="-122"/>
              </a:rPr>
              <a:t>在</a:t>
            </a:r>
            <a:r>
              <a:rPr lang="en-US" altLang="zh-CN" dirty="0" smtClean="0">
                <a:latin typeface="微软雅黑" panose="020B0503020204020204" pitchFamily="34" charset="-122"/>
                <a:ea typeface="微软雅黑" panose="020B0503020204020204" pitchFamily="34" charset="-122"/>
              </a:rPr>
              <a:t>Mapper.xml</a:t>
            </a:r>
            <a:r>
              <a:rPr lang="zh-CN" altLang="en-US" dirty="0" smtClean="0">
                <a:latin typeface="微软雅黑" panose="020B0503020204020204" pitchFamily="34" charset="-122"/>
                <a:ea typeface="微软雅黑" panose="020B0503020204020204" pitchFamily="34" charset="-122"/>
              </a:rPr>
              <a:t>里进行</a:t>
            </a:r>
            <a:r>
              <a:rPr lang="en-US" altLang="zh-CN" dirty="0">
                <a:latin typeface="微软雅黑" panose="020B0503020204020204" pitchFamily="34" charset="-122"/>
                <a:ea typeface="微软雅黑" panose="020B0503020204020204" pitchFamily="34" charset="-122"/>
              </a:rPr>
              <a:t>SQL</a:t>
            </a:r>
            <a:r>
              <a:rPr lang="zh-CN" altLang="en-US" dirty="0" smtClean="0">
                <a:latin typeface="微软雅黑" panose="020B0503020204020204" pitchFamily="34" charset="-122"/>
                <a:ea typeface="微软雅黑" panose="020B0503020204020204" pitchFamily="34" charset="-122"/>
              </a:rPr>
              <a:t>编写</a:t>
            </a:r>
            <a:endParaRPr lang="en-US" altLang="zh-CN" dirty="0" smtClean="0">
              <a:latin typeface="微软雅黑" panose="020B0503020204020204" pitchFamily="34" charset="-122"/>
              <a:ea typeface="微软雅黑" panose="020B0503020204020204" pitchFamily="34" charset="-122"/>
            </a:endParaRPr>
          </a:p>
          <a:p>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&lt;select id="</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findList</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resultType</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com.newhope.nlbp.common.model.NlbpSysDictItemModel</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"&gt;</a:t>
            </a:r>
          </a:p>
          <a:p>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SELECT </a:t>
            </a:r>
            <a:endPar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&lt;include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refid</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nlbpSysDictItemColumns</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"/&gt;</a:t>
            </a: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FROM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nlbp_sys_dict_item</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a:t>
            </a: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&lt;include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refid</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nlbpSysDictItemJoins</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"/&gt;</a:t>
            </a: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&lt;where</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&gt;</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&lt;if test="language != null and language != ''"&gt;</a:t>
            </a:r>
          </a:p>
          <a:p>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AND </a:t>
            </a:r>
            <a:r>
              <a:rPr lang="en-US" altLang="zh-CN" sz="1400" dirty="0" err="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a.language</a:t>
            </a:r>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 #{language</a:t>
            </a:r>
            <a:r>
              <a:rPr lang="en-US" altLang="zh-CN" sz="14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p>
          <a:p>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&lt;/if</a:t>
            </a:r>
            <a:r>
              <a:rPr lang="en-US" altLang="zh-CN" sz="14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&gt;</a:t>
            </a:r>
          </a:p>
          <a:p>
            <a:r>
              <a:rPr lang="en-US" altLang="zh-CN" sz="14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&lt;</a:t>
            </a:r>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if test="</a:t>
            </a:r>
            <a:r>
              <a:rPr lang="en-US" altLang="zh-CN" sz="1400" dirty="0" err="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dictTypeCode</a:t>
            </a:r>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 null and </a:t>
            </a:r>
            <a:r>
              <a:rPr lang="en-US" altLang="zh-CN" sz="1400" dirty="0" err="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dictTypeCode</a:t>
            </a:r>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 ''"&gt;</a:t>
            </a:r>
          </a:p>
          <a:p>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AND </a:t>
            </a:r>
            <a:r>
              <a:rPr lang="en-US" altLang="zh-CN" sz="1400" dirty="0" err="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a.dict_type_code</a:t>
            </a:r>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1400" dirty="0" err="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dictTypeCode</a:t>
            </a:r>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p>
          <a:p>
            <a:r>
              <a:rPr lang="en-US" altLang="zh-CN" sz="1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&lt;/if&gt;</a:t>
            </a:r>
          </a:p>
          <a:p>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&lt;/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where&gt;</a:t>
            </a: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order by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order_no</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asc</a:t>
            </a:r>
            <a:endPar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&lt;/select</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&gt;</a:t>
            </a:r>
          </a:p>
          <a:p>
            <a:pPr>
              <a:spcBef>
                <a:spcPts val="1200"/>
              </a:spcBef>
              <a:spcAft>
                <a:spcPts val="1200"/>
              </a:spcAft>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Dao</a:t>
            </a:r>
            <a:r>
              <a:rPr lang="zh-CN" altLang="en-US" dirty="0">
                <a:latin typeface="微软雅黑" panose="020B0503020204020204" pitchFamily="34" charset="-122"/>
                <a:ea typeface="微软雅黑" panose="020B0503020204020204" pitchFamily="34" charset="-122"/>
              </a:rPr>
              <a:t>接口编写</a:t>
            </a:r>
            <a:endParaRPr lang="en-US" altLang="zh-CN" dirty="0">
              <a:latin typeface="微软雅黑" panose="020B0503020204020204" pitchFamily="34" charset="-122"/>
              <a:ea typeface="微软雅黑" panose="020B0503020204020204" pitchFamily="34" charset="-122"/>
            </a:endParaRPr>
          </a:p>
          <a:p>
            <a:pPr>
              <a:spcBef>
                <a:spcPts val="1200"/>
              </a:spcBef>
              <a:spcAft>
                <a:spcPts val="1200"/>
              </a:spcAft>
            </a:pPr>
            <a:r>
              <a:rPr lang="en-US" altLang="zh-CN" sz="1400" dirty="0" smtClean="0">
                <a:latin typeface="微软雅黑" panose="020B0503020204020204" pitchFamily="34" charset="-122"/>
                <a:ea typeface="微软雅黑" panose="020B0503020204020204" pitchFamily="34" charset="-122"/>
              </a:rPr>
              <a:t>List </a:t>
            </a:r>
            <a:r>
              <a:rPr lang="en-US" altLang="zh-CN" sz="1400" dirty="0" err="1" smtClean="0">
                <a:latin typeface="微软雅黑" panose="020B0503020204020204" pitchFamily="34" charset="-122"/>
                <a:ea typeface="微软雅黑" panose="020B0503020204020204" pitchFamily="34" charset="-122"/>
              </a:rPr>
              <a:t>findList</a:t>
            </a:r>
            <a:r>
              <a:rPr lang="en-US" altLang="zh-CN" sz="1400" dirty="0" smtClean="0">
                <a:latin typeface="微软雅黑" panose="020B0503020204020204" pitchFamily="34" charset="-122"/>
                <a:ea typeface="微软雅黑" panose="020B0503020204020204" pitchFamily="34" charset="-122"/>
              </a:rPr>
              <a:t>(Map map);</a:t>
            </a:r>
            <a:endParaRPr lang="en-US" altLang="zh-CN" sz="1400" dirty="0">
              <a:latin typeface="微软雅黑" panose="020B0503020204020204" pitchFamily="34" charset="-122"/>
              <a:ea typeface="微软雅黑" panose="020B0503020204020204" pitchFamily="34" charset="-122"/>
            </a:endParaRPr>
          </a:p>
          <a:p>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773056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国际化实施代码示例 </a:t>
            </a:r>
            <a:r>
              <a:rPr lang="en-US" altLang="zh-CN" dirty="0" smtClean="0"/>
              <a:t>-- </a:t>
            </a:r>
            <a:r>
              <a:rPr lang="zh-CN" altLang="en-US" dirty="0" smtClean="0"/>
              <a:t>对应详细设计（</a:t>
            </a:r>
            <a:r>
              <a:rPr lang="zh-CN" altLang="en-US" dirty="0"/>
              <a:t>三</a:t>
            </a:r>
            <a:r>
              <a:rPr lang="zh-CN" altLang="en-US" dirty="0" smtClean="0"/>
              <a:t>）</a:t>
            </a:r>
            <a:r>
              <a:rPr lang="en-US" altLang="zh-CN" dirty="0" smtClean="0"/>
              <a:t>2.1.1.1</a:t>
            </a:r>
            <a:r>
              <a:rPr lang="zh-CN" altLang="en-US" dirty="0" smtClean="0"/>
              <a:t>和</a:t>
            </a:r>
            <a:r>
              <a:rPr lang="en-US" altLang="zh-CN" dirty="0" smtClean="0"/>
              <a:t>2.1.1.1.1</a:t>
            </a:r>
            <a:r>
              <a:rPr lang="zh-CN" altLang="en-US" dirty="0" smtClean="0"/>
              <a:t>操</a:t>
            </a:r>
            <a:r>
              <a:rPr lang="zh-CN" altLang="en-US" dirty="0"/>
              <a:t>作</a:t>
            </a:r>
          </a:p>
        </p:txBody>
      </p:sp>
      <p:sp>
        <p:nvSpPr>
          <p:cNvPr id="10" name="Rectangle 6"/>
          <p:cNvSpPr>
            <a:spLocks noChangeArrowheads="1"/>
          </p:cNvSpPr>
          <p:nvPr/>
        </p:nvSpPr>
        <p:spPr bwMode="auto">
          <a:xfrm>
            <a:off x="0" y="159350"/>
            <a:ext cx="2564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365467" y="878806"/>
            <a:ext cx="10696050" cy="5632311"/>
          </a:xfrm>
          <a:prstGeom prst="rect">
            <a:avLst/>
          </a:prstGeom>
        </p:spPr>
        <p:txBody>
          <a:bodyPr wrap="square">
            <a:spAutoFit/>
          </a:bodyPr>
          <a:lstStyle/>
          <a:p>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public class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I18nUtils {</a:t>
            </a:r>
            <a:r>
              <a:rPr lang="zh-CN" altLang="en-US" sz="15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p</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rivate static Map&lt;String, Map&lt;</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String,String</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&gt;&gt; </a:t>
            </a:r>
            <a:r>
              <a:rPr lang="en-US" altLang="zh-CN" sz="1500" dirty="0" err="1">
                <a:latin typeface="Arial Unicode MS" panose="020B0604020202020204" pitchFamily="34" charset="-122"/>
                <a:ea typeface="Arial Unicode MS" panose="020B0604020202020204" pitchFamily="34" charset="-122"/>
                <a:cs typeface="Arial Unicode MS" panose="020B0604020202020204" pitchFamily="34" charset="-122"/>
              </a:rPr>
              <a:t>localeMap</a:t>
            </a:r>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new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HashMap</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&lt;String, Map&lt;</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String,String</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&gt;&gt;();</a:t>
            </a:r>
          </a:p>
          <a:p>
            <a:pPr lvl="1"/>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public </a:t>
            </a:r>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String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getMessage</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(String key,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HttpServletRequest</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request) {</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Locale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locale</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 null</a:t>
            </a:r>
          </a:p>
          <a:p>
            <a:pPr lvl="1"/>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if (request ==  null)  {</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locale = </a:t>
            </a:r>
            <a:r>
              <a:rPr lang="en-US" altLang="zh-CN" sz="1500" dirty="0" err="1">
                <a:latin typeface="Arial Unicode MS" panose="020B0604020202020204" pitchFamily="34" charset="-122"/>
                <a:ea typeface="Arial Unicode MS" panose="020B0604020202020204" pitchFamily="34" charset="-122"/>
                <a:cs typeface="Arial Unicode MS" panose="020B0604020202020204" pitchFamily="34" charset="-122"/>
              </a:rPr>
              <a:t>Locale.getDefault</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 else {</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locale =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request.getLocale</a:t>
            </a:r>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Map&lt;String, String&gt;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msgMap</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msgMap.get</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(locale);</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if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msgMap.contains</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(key)) {</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return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msgMap.get</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(key);</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p>
          <a:p>
            <a:pPr lvl="1"/>
            <a:r>
              <a:rPr lang="zh-CN" altLang="en-US"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500" dirty="0" smtClean="0">
                <a:latin typeface="Arial Unicode MS" panose="020B0604020202020204" pitchFamily="34" charset="-122"/>
                <a:ea typeface="Arial Unicode MS" panose="020B0604020202020204" pitchFamily="34" charset="-122"/>
                <a:cs typeface="Arial Unicode MS" panose="020B0604020202020204" pitchFamily="34" charset="-122"/>
              </a:rPr>
              <a:t>   ResourceBundle rb </a:t>
            </a:r>
            <a:r>
              <a:rPr lang="zh-CN" altLang="en-US"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500" dirty="0" smtClean="0">
                <a:latin typeface="Arial Unicode MS" panose="020B0604020202020204" pitchFamily="34" charset="-122"/>
                <a:ea typeface="Arial Unicode MS" panose="020B0604020202020204" pitchFamily="34" charset="-122"/>
                <a:cs typeface="Arial Unicode MS" panose="020B0604020202020204" pitchFamily="34" charset="-122"/>
              </a:rPr>
              <a:t>ResourceBundle.getBundle(</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“messages”</a:t>
            </a:r>
            <a:r>
              <a:rPr lang="zh-CN" altLang="en-US" sz="15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locale</a:t>
            </a:r>
            <a:r>
              <a:rPr lang="zh-CN" altLang="en-US" sz="15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5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zh-CN" altLang="en-US" sz="1500" dirty="0" smtClean="0">
                <a:latin typeface="Arial Unicode MS" panose="020B0604020202020204" pitchFamily="34" charset="-122"/>
                <a:ea typeface="Arial Unicode MS" panose="020B0604020202020204" pitchFamily="34" charset="-122"/>
                <a:cs typeface="Arial Unicode MS" panose="020B0604020202020204" pitchFamily="34" charset="-122"/>
              </a:rPr>
              <a:t>    Set&lt;String</a:t>
            </a:r>
            <a:r>
              <a:rPr lang="zh-CN" altLang="en-US" sz="1500" dirty="0">
                <a:latin typeface="Arial Unicode MS" panose="020B0604020202020204" pitchFamily="34" charset="-122"/>
                <a:ea typeface="Arial Unicode MS" panose="020B0604020202020204" pitchFamily="34" charset="-122"/>
                <a:cs typeface="Arial Unicode MS" panose="020B0604020202020204" pitchFamily="34" charset="-122"/>
              </a:rPr>
              <a:t>&gt; keys = rb.keySet();</a:t>
            </a:r>
          </a:p>
          <a:p>
            <a:pPr lvl="1"/>
            <a:r>
              <a:rPr lang="zh-CN" altLang="en-US"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500" dirty="0" smtClean="0">
                <a:latin typeface="Arial Unicode MS" panose="020B0604020202020204" pitchFamily="34" charset="-122"/>
                <a:ea typeface="Arial Unicode MS" panose="020B0604020202020204" pitchFamily="34" charset="-122"/>
                <a:cs typeface="Arial Unicode MS" panose="020B0604020202020204" pitchFamily="34" charset="-122"/>
              </a:rPr>
              <a:t>for </a:t>
            </a:r>
            <a:r>
              <a:rPr lang="zh-CN" altLang="en-US" sz="1500" dirty="0">
                <a:latin typeface="Arial Unicode MS" panose="020B0604020202020204" pitchFamily="34" charset="-122"/>
                <a:ea typeface="Arial Unicode MS" panose="020B0604020202020204" pitchFamily="34" charset="-122"/>
                <a:cs typeface="Arial Unicode MS" panose="020B0604020202020204" pitchFamily="34" charset="-122"/>
              </a:rPr>
              <a:t>(String key1 : keys) {</a:t>
            </a:r>
          </a:p>
          <a:p>
            <a:pPr lvl="1"/>
            <a:r>
              <a:rPr lang="zh-CN" altLang="en-US" sz="1500" dirty="0">
                <a:latin typeface="Arial Unicode MS" panose="020B0604020202020204" pitchFamily="34" charset="-122"/>
                <a:ea typeface="Arial Unicode MS" panose="020B0604020202020204" pitchFamily="34" charset="-122"/>
                <a:cs typeface="Arial Unicode MS" panose="020B0604020202020204" pitchFamily="34" charset="-122"/>
              </a:rPr>
              <a:t>            msgMap.put(key1, rb.getString(key1));</a:t>
            </a:r>
          </a:p>
          <a:p>
            <a:pPr lvl="1"/>
            <a:r>
              <a:rPr lang="zh-CN" altLang="en-US" sz="15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5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     return </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msgMap.get</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(key);</a:t>
            </a:r>
          </a:p>
          <a:p>
            <a:pPr lvl="1"/>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p>
          <a:p>
            <a:pPr lvl="1"/>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public String </a:t>
            </a:r>
            <a:r>
              <a:rPr lang="en-US" altLang="zh-CN" sz="1500" dirty="0" err="1">
                <a:latin typeface="Arial Unicode MS" panose="020B0604020202020204" pitchFamily="34" charset="-122"/>
                <a:ea typeface="Arial Unicode MS" panose="020B0604020202020204" pitchFamily="34" charset="-122"/>
                <a:cs typeface="Arial Unicode MS" panose="020B0604020202020204" pitchFamily="34" charset="-122"/>
              </a:rPr>
              <a:t>getMessage</a:t>
            </a:r>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(String </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key) {</a:t>
            </a:r>
          </a:p>
          <a:p>
            <a:pPr lvl="1"/>
            <a:r>
              <a:rPr lang="en-US" altLang="zh-CN" sz="1500" smtClean="0">
                <a:latin typeface="Arial Unicode MS" panose="020B0604020202020204" pitchFamily="34" charset="-122"/>
                <a:ea typeface="Arial Unicode MS" panose="020B0604020202020204" pitchFamily="34" charset="-122"/>
                <a:cs typeface="Arial Unicode MS" panose="020B0604020202020204" pitchFamily="34" charset="-122"/>
              </a:rPr>
              <a:t>    return getMessage</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500" dirty="0" err="1" smtClean="0">
                <a:latin typeface="Arial Unicode MS" panose="020B0604020202020204" pitchFamily="34" charset="-122"/>
                <a:ea typeface="Arial Unicode MS" panose="020B0604020202020204" pitchFamily="34" charset="-122"/>
                <a:cs typeface="Arial Unicode MS" panose="020B0604020202020204" pitchFamily="34" charset="-122"/>
              </a:rPr>
              <a:t>key,null</a:t>
            </a:r>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sz="15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p>
          <a:p>
            <a:r>
              <a:rPr lang="en-US" altLang="zh-CN" sz="15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5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Right Brace 2"/>
          <p:cNvSpPr/>
          <p:nvPr/>
        </p:nvSpPr>
        <p:spPr>
          <a:xfrm>
            <a:off x="9817454" y="1386242"/>
            <a:ext cx="358346" cy="4617440"/>
          </a:xfrm>
          <a:prstGeom prst="rightBrac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5"/>
          <p:cNvSpPr txBox="1"/>
          <p:nvPr/>
        </p:nvSpPr>
        <p:spPr>
          <a:xfrm>
            <a:off x="10301508" y="3381789"/>
            <a:ext cx="1676389"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此</a:t>
            </a:r>
            <a:r>
              <a:rPr lang="zh-CN" altLang="en-US" sz="1600" dirty="0" smtClean="0">
                <a:latin typeface="微软雅黑" panose="020B0503020204020204" pitchFamily="34" charset="-122"/>
                <a:ea typeface="微软雅黑" panose="020B0503020204020204" pitchFamily="34" charset="-122"/>
              </a:rPr>
              <a:t>处代码实现为原生</a:t>
            </a:r>
            <a:r>
              <a:rPr lang="en-US" altLang="zh-CN" sz="1600" dirty="0" smtClean="0">
                <a:latin typeface="微软雅黑" panose="020B0503020204020204" pitchFamily="34" charset="-122"/>
                <a:ea typeface="微软雅黑" panose="020B0503020204020204" pitchFamily="34" charset="-122"/>
              </a:rPr>
              <a:t>JDK API</a:t>
            </a:r>
            <a:r>
              <a:rPr lang="zh-CN" altLang="en-US" sz="1600" dirty="0" smtClean="0">
                <a:latin typeface="微软雅黑" panose="020B0503020204020204" pitchFamily="34" charset="-122"/>
                <a:ea typeface="微软雅黑" panose="020B0503020204020204" pitchFamily="34" charset="-122"/>
              </a:rPr>
              <a:t>实现</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45979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国际化实施代码示例 </a:t>
            </a:r>
            <a:r>
              <a:rPr lang="en-US" altLang="zh-CN" dirty="0" smtClean="0"/>
              <a:t>-- </a:t>
            </a:r>
            <a:r>
              <a:rPr lang="zh-CN" altLang="en-US" dirty="0" smtClean="0"/>
              <a:t>对应详细设计（</a:t>
            </a:r>
            <a:r>
              <a:rPr lang="zh-CN" altLang="en-US" dirty="0"/>
              <a:t>三</a:t>
            </a:r>
            <a:r>
              <a:rPr lang="zh-CN" altLang="en-US" dirty="0" smtClean="0"/>
              <a:t>）</a:t>
            </a:r>
            <a:r>
              <a:rPr lang="en-US" altLang="zh-CN" dirty="0" smtClean="0"/>
              <a:t>2.1.1.1</a:t>
            </a:r>
            <a:r>
              <a:rPr lang="zh-CN" altLang="en-US" dirty="0" smtClean="0"/>
              <a:t>和</a:t>
            </a:r>
            <a:r>
              <a:rPr lang="en-US" altLang="zh-CN" dirty="0" smtClean="0"/>
              <a:t>2.1.1.1.1</a:t>
            </a:r>
            <a:r>
              <a:rPr lang="zh-CN" altLang="en-US" dirty="0" smtClean="0"/>
              <a:t>操</a:t>
            </a:r>
            <a:r>
              <a:rPr lang="zh-CN" altLang="en-US" dirty="0"/>
              <a:t>作</a:t>
            </a:r>
          </a:p>
        </p:txBody>
      </p:sp>
      <p:sp>
        <p:nvSpPr>
          <p:cNvPr id="10" name="Rectangle 6"/>
          <p:cNvSpPr>
            <a:spLocks noChangeArrowheads="1"/>
          </p:cNvSpPr>
          <p:nvPr/>
        </p:nvSpPr>
        <p:spPr bwMode="auto">
          <a:xfrm>
            <a:off x="0" y="159350"/>
            <a:ext cx="2564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354941" y="950749"/>
            <a:ext cx="10696050" cy="5170646"/>
          </a:xfrm>
          <a:prstGeom prst="rect">
            <a:avLst/>
          </a:prstGeom>
        </p:spPr>
        <p:txBody>
          <a:bodyPr wrap="square">
            <a:spAutoFit/>
          </a:bodyPr>
          <a:lstStyle/>
          <a:p>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@Component</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public </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class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I18nUtils {</a:t>
            </a:r>
            <a:r>
              <a:rPr lang="zh-CN" altLang="en-US" sz="16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@Resource</a:t>
            </a:r>
          </a:p>
          <a:p>
            <a:pPr lvl="1"/>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private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MessageSource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messageSource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public </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String </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getMessage</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(String key, String[] </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args</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HttpServletRequest</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request) {</a:t>
            </a: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Locale </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locale</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smtClean="0">
                <a:latin typeface="Arial Unicode MS" panose="020B0604020202020204" pitchFamily="34" charset="-122"/>
                <a:ea typeface="Arial Unicode MS" panose="020B0604020202020204" pitchFamily="34" charset="-122"/>
                <a:cs typeface="Arial Unicode MS" panose="020B0604020202020204" pitchFamily="34" charset="-122"/>
              </a:rPr>
              <a:t>null;</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if (request ==  null)  {</a:t>
            </a: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locale = </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Locale.getDefault</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 else {</a:t>
            </a: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locale = </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request.getLocale</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p>
          <a:p>
            <a:pPr lvl="1"/>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    </a:t>
            </a:r>
          </a:p>
          <a:p>
            <a:pPr lvl="1"/>
            <a:r>
              <a:rPr lang="zh-CN" altLang="en-US" sz="1600"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return </a:t>
            </a:r>
            <a:r>
              <a:rPr lang="zh-CN" altLang="en-US" sz="1600"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messageSource.getMessage(</a:t>
            </a:r>
            <a:r>
              <a:rPr lang="en-US" altLang="zh-CN" sz="1600"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key</a:t>
            </a:r>
            <a:r>
              <a:rPr lang="zh-CN" altLang="en-US" sz="1600"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b="1" dirty="0" err="1"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args</a:t>
            </a:r>
            <a:r>
              <a:rPr lang="zh-CN" altLang="en-US" sz="1600"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locale);</a:t>
            </a: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p>
          <a:p>
            <a:pPr lvl="1"/>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public String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getMessage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(String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key) {</a:t>
            </a: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return </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getMessage</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key,null</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p>
          <a:p>
            <a:pPr lvl="1"/>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public String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getMessage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(String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key, </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String[]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args</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p>
          <a:p>
            <a:pPr lvl="1"/>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return </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getMessage</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key,args</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null);</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p>
          <a:p>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Right Brace 2"/>
          <p:cNvSpPr/>
          <p:nvPr/>
        </p:nvSpPr>
        <p:spPr>
          <a:xfrm>
            <a:off x="9817454" y="1386242"/>
            <a:ext cx="358346" cy="4617440"/>
          </a:xfrm>
          <a:prstGeom prst="rightBrac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5"/>
          <p:cNvSpPr txBox="1"/>
          <p:nvPr/>
        </p:nvSpPr>
        <p:spPr>
          <a:xfrm>
            <a:off x="10363154" y="3300573"/>
            <a:ext cx="1676389"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此</a:t>
            </a:r>
            <a:r>
              <a:rPr lang="zh-CN" altLang="en-US" sz="1600" dirty="0" smtClean="0">
                <a:latin typeface="微软雅黑" panose="020B0503020204020204" pitchFamily="34" charset="-122"/>
                <a:ea typeface="微软雅黑" panose="020B0503020204020204" pitchFamily="34" charset="-122"/>
              </a:rPr>
              <a:t>处代码实现为原生</a:t>
            </a:r>
            <a:r>
              <a:rPr lang="en-US" altLang="zh-CN" sz="1600" dirty="0" smtClean="0">
                <a:latin typeface="微软雅黑" panose="020B0503020204020204" pitchFamily="34" charset="-122"/>
                <a:ea typeface="微软雅黑" panose="020B0503020204020204" pitchFamily="34" charset="-122"/>
              </a:rPr>
              <a:t>Spring API</a:t>
            </a:r>
            <a:r>
              <a:rPr lang="zh-CN" altLang="en-US" sz="1600" dirty="0" smtClean="0">
                <a:latin typeface="微软雅黑" panose="020B0503020204020204" pitchFamily="34" charset="-122"/>
                <a:ea typeface="微软雅黑" panose="020B0503020204020204" pitchFamily="34" charset="-122"/>
              </a:rPr>
              <a:t>实现（建议的方式）</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84191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国际化实施代码示例 </a:t>
            </a:r>
            <a:r>
              <a:rPr lang="en-US" altLang="zh-CN" dirty="0" smtClean="0"/>
              <a:t>-- </a:t>
            </a:r>
            <a:r>
              <a:rPr lang="zh-CN" altLang="en-US" dirty="0" smtClean="0"/>
              <a:t>对应详细设计（</a:t>
            </a:r>
            <a:r>
              <a:rPr lang="zh-CN" altLang="en-US" dirty="0"/>
              <a:t>四</a:t>
            </a:r>
            <a:r>
              <a:rPr lang="zh-CN" altLang="en-US" dirty="0" smtClean="0"/>
              <a:t>）</a:t>
            </a:r>
            <a:r>
              <a:rPr lang="en-US" altLang="zh-CN" dirty="0" smtClean="0"/>
              <a:t>2.1.1.3</a:t>
            </a:r>
            <a:r>
              <a:rPr lang="zh-CN" altLang="en-US" dirty="0" smtClean="0"/>
              <a:t>操作</a:t>
            </a:r>
            <a:endParaRPr lang="zh-CN" altLang="en-US" dirty="0"/>
          </a:p>
        </p:txBody>
      </p:sp>
      <p:sp>
        <p:nvSpPr>
          <p:cNvPr id="10" name="Rectangle 6"/>
          <p:cNvSpPr>
            <a:spLocks noChangeArrowheads="1"/>
          </p:cNvSpPr>
          <p:nvPr/>
        </p:nvSpPr>
        <p:spPr bwMode="auto">
          <a:xfrm>
            <a:off x="0" y="159350"/>
            <a:ext cx="2564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350889" y="851896"/>
            <a:ext cx="10429102" cy="5632311"/>
          </a:xfrm>
          <a:prstGeom prst="rect">
            <a:avLst/>
          </a:prstGeom>
        </p:spPr>
        <p:txBody>
          <a:bodyPr wrap="square">
            <a:spAutoFit/>
          </a:bodyPr>
          <a:lstStyle/>
          <a:p>
            <a:r>
              <a:rPr lang="en-US" altLang="zh-CN" sz="1500" dirty="0"/>
              <a:t>@</a:t>
            </a:r>
            <a:r>
              <a:rPr lang="en-US" altLang="zh-CN" sz="1500" dirty="0" err="1"/>
              <a:t>ControllerAdvice</a:t>
            </a:r>
            <a:endParaRPr lang="en-US" altLang="zh-CN" sz="1500" dirty="0"/>
          </a:p>
          <a:p>
            <a:r>
              <a:rPr lang="en-US" altLang="zh-CN" sz="1500" dirty="0"/>
              <a:t>public class RestExceptionHandler extends </a:t>
            </a:r>
            <a:r>
              <a:rPr lang="en-US" altLang="zh-CN" sz="1500" dirty="0" err="1"/>
              <a:t>ResponseEntityExceptionHandler</a:t>
            </a:r>
            <a:r>
              <a:rPr lang="en-US" altLang="zh-CN" sz="1500" dirty="0"/>
              <a:t> {</a:t>
            </a:r>
          </a:p>
          <a:p>
            <a:pPr lvl="1"/>
            <a:r>
              <a:rPr lang="en-US" altLang="zh-CN" sz="1500" dirty="0"/>
              <a:t>@Resource</a:t>
            </a:r>
          </a:p>
          <a:p>
            <a:pPr lvl="1"/>
            <a:r>
              <a:rPr lang="en-US" altLang="zh-CN" sz="1500" dirty="0"/>
              <a:t>private </a:t>
            </a:r>
            <a:r>
              <a:rPr lang="en-US" altLang="zh-CN" sz="1500" dirty="0" err="1"/>
              <a:t>MessageSource</a:t>
            </a:r>
            <a:r>
              <a:rPr lang="en-US" altLang="zh-CN" sz="1500" dirty="0"/>
              <a:t> </a:t>
            </a:r>
            <a:r>
              <a:rPr lang="en-US" altLang="zh-CN" sz="1500" dirty="0" err="1"/>
              <a:t>messageSource</a:t>
            </a:r>
            <a:r>
              <a:rPr lang="en-US" altLang="zh-CN" sz="1500" dirty="0" smtClean="0"/>
              <a:t>;</a:t>
            </a:r>
            <a:endParaRPr lang="en-US" altLang="zh-CN" sz="1500" dirty="0"/>
          </a:p>
          <a:p>
            <a:pPr lvl="1"/>
            <a:r>
              <a:rPr lang="zh-CN" altLang="en-US" sz="1500" dirty="0"/>
              <a:t>protected ResponseEntity&lt;Object&gt; handelBusienssException(Exception ex, WebRequest request){</a:t>
            </a:r>
          </a:p>
          <a:p>
            <a:pPr lvl="2"/>
            <a:r>
              <a:rPr lang="zh-CN" altLang="en-US" sz="1500" dirty="0" smtClean="0"/>
              <a:t>Result&lt;String</a:t>
            </a:r>
            <a:r>
              <a:rPr lang="zh-CN" altLang="en-US" sz="1500" dirty="0"/>
              <a:t>&gt; result = new Result&lt;String&gt;();</a:t>
            </a:r>
          </a:p>
          <a:p>
            <a:pPr lvl="2"/>
            <a:r>
              <a:rPr lang="zh-CN" altLang="en-US" sz="1500" dirty="0"/>
              <a:t>result.setStatus(ResultStatus.BUSINESS_ERROR.value());</a:t>
            </a:r>
          </a:p>
          <a:p>
            <a:pPr lvl="2"/>
            <a:r>
              <a:rPr lang="zh-CN" altLang="en-US" sz="1500" dirty="0"/>
              <a:t>BaseException exception = (BaseException)ex;</a:t>
            </a:r>
          </a:p>
          <a:p>
            <a:pPr lvl="2"/>
            <a:r>
              <a:rPr lang="zh-CN" altLang="en-US" sz="1500" dirty="0"/>
              <a:t>String msg = exception.getMessage();</a:t>
            </a:r>
          </a:p>
          <a:p>
            <a:pPr lvl="2"/>
            <a:r>
              <a:rPr lang="zh-CN" altLang="en-US" sz="1500" dirty="0"/>
              <a:t>if(StringUtils.isEmpty(msg)){</a:t>
            </a:r>
          </a:p>
          <a:p>
            <a:pPr lvl="3"/>
            <a:r>
              <a:rPr lang="zh-CN" altLang="en-US" sz="1500" dirty="0"/>
              <a:t>Locale locale = LocaleContextHolder.getLocale();</a:t>
            </a:r>
          </a:p>
          <a:p>
            <a:pPr lvl="3"/>
            <a:r>
              <a:rPr lang="zh-CN" altLang="en-US" sz="1500" dirty="0"/>
              <a:t>try{</a:t>
            </a:r>
          </a:p>
          <a:p>
            <a:pPr lvl="4"/>
            <a:r>
              <a:rPr lang="zh-CN" altLang="en-US" sz="1500" dirty="0"/>
              <a:t>msg = </a:t>
            </a:r>
            <a:r>
              <a:rPr lang="zh-CN" altLang="en-US" sz="1500" b="1" dirty="0">
                <a:solidFill>
                  <a:srgbClr val="FF0000"/>
                </a:solidFill>
              </a:rPr>
              <a:t>messageSource.getMessage(exception.getCode(), exception.getArgs(), locale);</a:t>
            </a:r>
          </a:p>
          <a:p>
            <a:pPr lvl="3"/>
            <a:r>
              <a:rPr lang="zh-CN" altLang="en-US" sz="1500" dirty="0"/>
              <a:t>}catch(RuntimeException e){</a:t>
            </a:r>
          </a:p>
          <a:p>
            <a:pPr lvl="4"/>
            <a:r>
              <a:rPr lang="zh-CN" altLang="en-US" sz="1500" dirty="0"/>
              <a:t>e.printStackTrace();</a:t>
            </a:r>
          </a:p>
          <a:p>
            <a:pPr lvl="4"/>
            <a:r>
              <a:rPr lang="zh-CN" altLang="en-US" sz="1500" dirty="0"/>
              <a:t>throw e;</a:t>
            </a:r>
          </a:p>
          <a:p>
            <a:pPr lvl="3"/>
            <a:r>
              <a:rPr lang="zh-CN" altLang="en-US" sz="1500" dirty="0"/>
              <a:t>}</a:t>
            </a:r>
          </a:p>
          <a:p>
            <a:pPr lvl="2"/>
            <a:r>
              <a:rPr lang="zh-CN" altLang="en-US" sz="1500" dirty="0"/>
              <a:t>}</a:t>
            </a:r>
          </a:p>
          <a:p>
            <a:pPr lvl="2"/>
            <a:r>
              <a:rPr lang="zh-CN" altLang="en-US" sz="1500" dirty="0"/>
              <a:t>result.setMessage(msg);</a:t>
            </a:r>
          </a:p>
          <a:p>
            <a:pPr lvl="2"/>
            <a:r>
              <a:rPr lang="zh-CN" altLang="en-US" sz="1500" dirty="0"/>
              <a:t>result.setData(ex.getMessage());</a:t>
            </a:r>
          </a:p>
          <a:p>
            <a:pPr lvl="2"/>
            <a:r>
              <a:rPr lang="zh-CN" altLang="en-US" sz="1500" dirty="0"/>
              <a:t>result.setCode(exception.getCode());</a:t>
            </a:r>
            <a:endParaRPr lang="en-US" altLang="zh-CN" sz="1500" dirty="0"/>
          </a:p>
          <a:p>
            <a:pPr lvl="2"/>
            <a:r>
              <a:rPr lang="zh-CN" altLang="en-US" sz="1500" dirty="0"/>
              <a:t>return new ResponseEntity&lt;Object&gt;(result, HttpStatus.OK);</a:t>
            </a:r>
          </a:p>
          <a:p>
            <a:pPr lvl="1"/>
            <a:r>
              <a:rPr lang="zh-CN" altLang="en-US" sz="1500" dirty="0" smtClean="0"/>
              <a:t>}</a:t>
            </a:r>
            <a:endParaRPr lang="en-US" altLang="zh-CN" sz="1500" dirty="0"/>
          </a:p>
          <a:p>
            <a:r>
              <a:rPr lang="en-US" altLang="zh-CN" sz="1500" dirty="0" smtClean="0"/>
              <a:t>}</a:t>
            </a:r>
            <a:endParaRPr lang="zh-CN" altLang="en-US" sz="1500" dirty="0"/>
          </a:p>
        </p:txBody>
      </p:sp>
    </p:spTree>
    <p:extLst>
      <p:ext uri="{BB962C8B-B14F-4D97-AF65-F5344CB8AC3E}">
        <p14:creationId xmlns:p14="http://schemas.microsoft.com/office/powerpoint/2010/main" val="20948869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ChangeArrowheads="1"/>
          </p:cNvSpPr>
          <p:nvPr/>
        </p:nvSpPr>
        <p:spPr bwMode="auto">
          <a:xfrm>
            <a:off x="3325130" y="2143540"/>
            <a:ext cx="886812" cy="518680"/>
          </a:xfrm>
          <a:prstGeom prst="rect">
            <a:avLst/>
          </a:prstGeom>
          <a:solidFill>
            <a:srgbClr val="1B76C3"/>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 name="Rectangle 5"/>
          <p:cNvSpPr>
            <a:spLocks noChangeArrowheads="1"/>
          </p:cNvSpPr>
          <p:nvPr/>
        </p:nvSpPr>
        <p:spPr bwMode="gray">
          <a:xfrm>
            <a:off x="4331321" y="2143540"/>
            <a:ext cx="7227106" cy="518680"/>
          </a:xfrm>
          <a:prstGeom prst="rect">
            <a:avLst/>
          </a:prstGeom>
          <a:solidFill>
            <a:srgbClr val="1B76C3"/>
          </a:solidFill>
          <a:ln w="9525" algn="ctr">
            <a:noFill/>
            <a:miter lim="800000"/>
          </a:ln>
        </p:spPr>
        <p:txBody>
          <a:bodyPr lIns="180000" tIns="46800" rIns="72000" bIns="46800" anchor="ctr"/>
          <a:lstStyle/>
          <a:p>
            <a:pPr marL="0" lvl="1" latinLnBrk="1">
              <a:buClr>
                <a:srgbClr val="006600"/>
              </a:buClr>
              <a:buSzPct val="85000"/>
            </a:pPr>
            <a:r>
              <a:rPr lang="zh-CN" altLang="en-US"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国际化技术的概念及内涵</a:t>
            </a:r>
            <a:endParaRPr lang="en-US" altLang="zh-CN"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Rectangle 15"/>
          <p:cNvSpPr>
            <a:spLocks noChangeArrowheads="1"/>
          </p:cNvSpPr>
          <p:nvPr/>
        </p:nvSpPr>
        <p:spPr bwMode="auto">
          <a:xfrm>
            <a:off x="3325130" y="3295313"/>
            <a:ext cx="886812" cy="518680"/>
          </a:xfrm>
          <a:prstGeom prst="rect">
            <a:avLst/>
          </a:prstGeom>
          <a:solidFill>
            <a:srgbClr val="EAEAEA"/>
          </a:solidFill>
          <a:ln w="6350" algn="ctr">
            <a:noFill/>
            <a:miter lim="800000"/>
          </a:ln>
        </p:spPr>
        <p:txBody>
          <a:bodyPr wrap="none" lIns="0" tIns="0" rIns="0" bIns="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kern="0" dirty="0" smtClean="0">
                <a:latin typeface="微软雅黑" panose="020B0503020204020204" pitchFamily="34" charset="-122"/>
                <a:ea typeface="微软雅黑" panose="020B0503020204020204" pitchFamily="34" charset="-122"/>
                <a:cs typeface="微软雅黑" panose="020B0503020204020204" pitchFamily="34" charset="-122"/>
              </a:rPr>
              <a:t>  3</a:t>
            </a:r>
            <a:endParaRPr lang="en-US" altLang="zh-CN" b="1"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5"/>
          <p:cNvSpPr>
            <a:spLocks noChangeArrowheads="1"/>
          </p:cNvSpPr>
          <p:nvPr/>
        </p:nvSpPr>
        <p:spPr bwMode="gray">
          <a:xfrm>
            <a:off x="4331321" y="3295313"/>
            <a:ext cx="7227106" cy="518680"/>
          </a:xfrm>
          <a:prstGeom prst="rect">
            <a:avLst/>
          </a:prstGeom>
          <a:solidFill>
            <a:srgbClr val="EAEAEA"/>
          </a:solidFill>
          <a:ln w="9525" algn="ctr">
            <a:noFill/>
            <a:miter lim="800000"/>
          </a:ln>
        </p:spPr>
        <p:txBody>
          <a:bodyPr lIns="180000" tIns="46800" rIns="72000" bIns="46800" anchor="ctr"/>
          <a:lstStyle/>
          <a:p>
            <a:pPr marL="0" lvl="1" fontAlgn="base">
              <a:spcBef>
                <a:spcPct val="0"/>
              </a:spcBef>
              <a:spcAft>
                <a:spcPct val="0"/>
              </a:spcAft>
              <a:buClr>
                <a:srgbClr val="006600"/>
              </a:buClr>
              <a:buSzPct val="85000"/>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禽养殖应用国际化的范围</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7"/>
          <p:cNvSpPr>
            <a:spLocks noChangeArrowheads="1"/>
          </p:cNvSpPr>
          <p:nvPr/>
        </p:nvSpPr>
        <p:spPr bwMode="auto">
          <a:xfrm>
            <a:off x="3325130" y="3886079"/>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endPar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Rectangle 5"/>
          <p:cNvSpPr>
            <a:spLocks noChangeArrowheads="1"/>
          </p:cNvSpPr>
          <p:nvPr/>
        </p:nvSpPr>
        <p:spPr bwMode="gray">
          <a:xfrm>
            <a:off x="4331321" y="3886079"/>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dirty="0" smtClean="0">
                <a:latin typeface="微软雅黑" panose="020B0503020204020204" pitchFamily="34" charset="-122"/>
                <a:ea typeface="微软雅黑" panose="020B0503020204020204" pitchFamily="34" charset="-122"/>
              </a:rPr>
              <a:t>禽养殖应用国际化详细设计</a:t>
            </a:r>
            <a:endParaRPr lang="zh-CN" altLang="en-US"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Rectangle 7"/>
          <p:cNvSpPr>
            <a:spLocks noChangeArrowheads="1"/>
          </p:cNvSpPr>
          <p:nvPr/>
        </p:nvSpPr>
        <p:spPr bwMode="auto">
          <a:xfrm>
            <a:off x="3325130" y="2715482"/>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25" name="Rectangle 5"/>
          <p:cNvSpPr>
            <a:spLocks noChangeArrowheads="1"/>
          </p:cNvSpPr>
          <p:nvPr/>
        </p:nvSpPr>
        <p:spPr bwMode="gray">
          <a:xfrm>
            <a:off x="4331321" y="2715482"/>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禽养殖应用国际化原则</a:t>
            </a:r>
            <a:endParaRPr lang="en-US" altLang="zh-CN"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Rectangle 7"/>
          <p:cNvSpPr>
            <a:spLocks noChangeArrowheads="1"/>
          </p:cNvSpPr>
          <p:nvPr/>
        </p:nvSpPr>
        <p:spPr bwMode="auto">
          <a:xfrm>
            <a:off x="3325130" y="4492262"/>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29" name="Rectangle 5"/>
          <p:cNvSpPr>
            <a:spLocks noChangeArrowheads="1"/>
          </p:cNvSpPr>
          <p:nvPr/>
        </p:nvSpPr>
        <p:spPr bwMode="gray">
          <a:xfrm>
            <a:off x="4331321" y="4492262"/>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国际化实施代码示例</a:t>
            </a:r>
            <a:endParaRPr lang="zh-CN" altLang="en-US"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AutoShape 10"/>
          <p:cNvSpPr>
            <a:spLocks noChangeArrowheads="1"/>
          </p:cNvSpPr>
          <p:nvPr/>
        </p:nvSpPr>
        <p:spPr bwMode="gray">
          <a:xfrm rot="5400000">
            <a:off x="3239646" y="2231876"/>
            <a:ext cx="249844" cy="334687"/>
          </a:xfrm>
          <a:prstGeom prst="triangle">
            <a:avLst>
              <a:gd name="adj" fmla="val 50000"/>
            </a:avLst>
          </a:prstGeom>
          <a:solidFill>
            <a:srgbClr val="1B76C3"/>
          </a:solidFill>
          <a:ln w="57150">
            <a:solidFill>
              <a:srgbClr val="FFFFFF"/>
            </a:solidFill>
            <a:miter lim="800000"/>
          </a:ln>
        </p:spPr>
        <p:txBody>
          <a:bodyPr rot="10800000" vert="eaVert" wrap="none" lIns="0" tIns="46800" rIns="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defRPr/>
            </a:pPr>
            <a:endParaRPr lang="zh-CN" altLang="en-US" b="1" kern="0" smtClean="0">
              <a:solidFill>
                <a:srgbClr val="000000"/>
              </a:solidFill>
              <a:latin typeface="微软雅黑" panose="020B0503020204020204" pitchFamily="34" charset="-122"/>
              <a:ea typeface="微软雅黑" panose="020B0503020204020204" pitchFamily="34"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7385" y="1012535"/>
            <a:ext cx="5687005" cy="5232900"/>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国际化实施代码示例 </a:t>
            </a:r>
            <a:r>
              <a:rPr lang="en-US" altLang="zh-CN" dirty="0" smtClean="0"/>
              <a:t>-- </a:t>
            </a:r>
            <a:r>
              <a:rPr lang="zh-CN" altLang="en-US" dirty="0" smtClean="0"/>
              <a:t>对应详细设计（</a:t>
            </a:r>
            <a:r>
              <a:rPr lang="zh-CN" altLang="en-US" dirty="0"/>
              <a:t>四</a:t>
            </a:r>
            <a:r>
              <a:rPr lang="zh-CN" altLang="en-US" dirty="0" smtClean="0"/>
              <a:t>）</a:t>
            </a:r>
            <a:r>
              <a:rPr lang="en-US" altLang="zh-CN" dirty="0" smtClean="0"/>
              <a:t>2.1.1.3</a:t>
            </a:r>
            <a:r>
              <a:rPr lang="zh-CN" altLang="en-US" smtClean="0"/>
              <a:t>操作</a:t>
            </a:r>
            <a:endParaRPr lang="zh-CN" altLang="en-US" dirty="0"/>
          </a:p>
        </p:txBody>
      </p:sp>
      <p:sp>
        <p:nvSpPr>
          <p:cNvPr id="10" name="Rectangle 6"/>
          <p:cNvSpPr>
            <a:spLocks noChangeArrowheads="1"/>
          </p:cNvSpPr>
          <p:nvPr/>
        </p:nvSpPr>
        <p:spPr bwMode="auto">
          <a:xfrm>
            <a:off x="0" y="159350"/>
            <a:ext cx="2564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37386" y="1012534"/>
            <a:ext cx="5926341" cy="5262979"/>
          </a:xfrm>
          <a:prstGeom prst="rect">
            <a:avLst/>
          </a:prstGeom>
        </p:spPr>
        <p:txBody>
          <a:bodyPr wrap="square">
            <a:spAutoFit/>
          </a:bodyPr>
          <a:lstStyle/>
          <a:p>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public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class </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BirdService</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Exception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extends </a:t>
            </a:r>
            <a:r>
              <a:rPr lang="en-US" altLang="zh-CN" sz="1400" b="1"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NlbpBizException</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private static final long serialVersionUID = 3699452898781873549L</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protected String code;</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protected Object[] args;</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protected Throwable e;</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public String getCode</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return code;</a:t>
            </a:r>
          </a:p>
          <a:p>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a:t>
            </a:r>
          </a:p>
          <a:p>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    public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Object[] getArgs() </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return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args;</a:t>
            </a:r>
          </a:p>
          <a:p>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public BaseException(String code) {</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this.code = code;</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public BaseException(String code,Object[] args) {</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this.code = code;</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this.args = args;</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public BaseException(String code,Object[] args,Throwable cause) {</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    this.code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code;</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    this.args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args;</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     this.e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cause;</a:t>
            </a: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a:t>
            </a:r>
          </a:p>
        </p:txBody>
      </p:sp>
      <p:sp>
        <p:nvSpPr>
          <p:cNvPr id="6" name="Rectangle 5"/>
          <p:cNvSpPr/>
          <p:nvPr/>
        </p:nvSpPr>
        <p:spPr>
          <a:xfrm>
            <a:off x="6479839" y="1012534"/>
            <a:ext cx="5692166" cy="1600438"/>
          </a:xfrm>
          <a:prstGeom prst="rect">
            <a:avLst/>
          </a:prstGeom>
        </p:spPr>
        <p:txBody>
          <a:bodyPr wrap="square">
            <a:spAutoFit/>
          </a:bodyPr>
          <a:lstStyle/>
          <a:p>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public </a:t>
            </a:r>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class </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OrderService</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    public String </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createOrder</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Order </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order</a:t>
            </a:r>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       if (</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order.getName</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 == null) {</a:t>
            </a: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throw new </a:t>
            </a:r>
            <a:r>
              <a:rPr lang="en-US" altLang="zh-CN" sz="1400" dirty="0" err="1"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BirdService</a:t>
            </a:r>
            <a:r>
              <a:rPr lang="zh-CN" altLang="en-US" sz="14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Exception</a:t>
            </a:r>
            <a:r>
              <a:rPr lang="en-US" altLang="zh-CN" sz="14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order.name.notnull</a:t>
            </a:r>
            <a:r>
              <a:rPr lang="en-US" altLang="zh-CN" sz="14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rPr>
              <a:t>}</a:t>
            </a:r>
          </a:p>
        </p:txBody>
      </p:sp>
      <p:sp>
        <p:nvSpPr>
          <p:cNvPr id="5" name="Rectangle 4"/>
          <p:cNvSpPr/>
          <p:nvPr/>
        </p:nvSpPr>
        <p:spPr>
          <a:xfrm>
            <a:off x="6356269" y="3219760"/>
            <a:ext cx="3018775"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message_zh_CN.properties</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Rectangle 7"/>
          <p:cNvSpPr/>
          <p:nvPr/>
        </p:nvSpPr>
        <p:spPr>
          <a:xfrm>
            <a:off x="6356269" y="3651217"/>
            <a:ext cx="5856923" cy="523220"/>
          </a:xfrm>
          <a:prstGeom prst="rect">
            <a:avLst/>
          </a:prstGeom>
        </p:spPr>
        <p:txBody>
          <a:bodyPr wrap="square">
            <a:spAutoFit/>
          </a:bodyPr>
          <a:lstStyle/>
          <a:p>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order.name.notnull</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=\u8ba2\u5355\u540d\u79f0\u4e0d\u80fd\u4e3a\u7a7a</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Rectangle 6"/>
          <p:cNvSpPr/>
          <p:nvPr/>
        </p:nvSpPr>
        <p:spPr>
          <a:xfrm>
            <a:off x="6356269" y="4411327"/>
            <a:ext cx="3018775" cy="369332"/>
          </a:xfrm>
          <a:prstGeom prst="rect">
            <a:avLst/>
          </a:prstGeom>
        </p:spPr>
        <p:txBody>
          <a:bodyPr wrap="none">
            <a:spAutoFit/>
          </a:bodyPr>
          <a:lstStyle/>
          <a:p>
            <a:r>
              <a:rPr lang="en-US" altLang="zh-CN" dirty="0" err="1" smtClean="0">
                <a:latin typeface="Arial Unicode MS" panose="020B0604020202020204" pitchFamily="34" charset="-122"/>
                <a:ea typeface="Arial Unicode MS" panose="020B0604020202020204" pitchFamily="34" charset="-122"/>
                <a:cs typeface="Arial Unicode MS" panose="020B0604020202020204" pitchFamily="34" charset="-122"/>
              </a:rPr>
              <a:t>message_en_US.properties</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 name="Rectangle 8"/>
          <p:cNvSpPr/>
          <p:nvPr/>
        </p:nvSpPr>
        <p:spPr>
          <a:xfrm>
            <a:off x="6356269" y="4941938"/>
            <a:ext cx="6096000" cy="307777"/>
          </a:xfrm>
          <a:prstGeom prst="rect">
            <a:avLst/>
          </a:prstGeom>
        </p:spPr>
        <p:txBody>
          <a:bodyPr wrap="square">
            <a:spAutoFit/>
          </a:bodyPr>
          <a:lstStyle/>
          <a:p>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order.name.notnull</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=Order name is not null</a:t>
            </a:r>
            <a:endParaRPr lang="zh-CN" altLang="en-US" sz="1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Rectangle 11"/>
          <p:cNvSpPr/>
          <p:nvPr/>
        </p:nvSpPr>
        <p:spPr>
          <a:xfrm>
            <a:off x="6363727" y="1005807"/>
            <a:ext cx="5687005" cy="1712681"/>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p:cNvSpPr/>
          <p:nvPr/>
        </p:nvSpPr>
        <p:spPr>
          <a:xfrm>
            <a:off x="6363726" y="2980399"/>
            <a:ext cx="5687005" cy="3265036"/>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5"/>
          <p:cNvSpPr/>
          <p:nvPr/>
        </p:nvSpPr>
        <p:spPr>
          <a:xfrm>
            <a:off x="5177481" y="2612972"/>
            <a:ext cx="367427" cy="367427"/>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Oval 16"/>
          <p:cNvSpPr/>
          <p:nvPr/>
        </p:nvSpPr>
        <p:spPr>
          <a:xfrm>
            <a:off x="11174627" y="2213859"/>
            <a:ext cx="367427" cy="367427"/>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8" name="Oval 17"/>
          <p:cNvSpPr/>
          <p:nvPr/>
        </p:nvSpPr>
        <p:spPr>
          <a:xfrm>
            <a:off x="11174627" y="5205754"/>
            <a:ext cx="367427" cy="367427"/>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Tree>
    <p:extLst>
      <p:ext uri="{BB962C8B-B14F-4D97-AF65-F5344CB8AC3E}">
        <p14:creationId xmlns:p14="http://schemas.microsoft.com/office/powerpoint/2010/main" val="489169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425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国际化技术的概念及内涵</a:t>
            </a:r>
            <a:endParaRPr lang="zh-CN" altLang="en-US" dirty="0"/>
          </a:p>
        </p:txBody>
      </p:sp>
      <p:graphicFrame>
        <p:nvGraphicFramePr>
          <p:cNvPr id="4" name="Diagram 3"/>
          <p:cNvGraphicFramePr/>
          <p:nvPr>
            <p:extLst>
              <p:ext uri="{D42A27DB-BD31-4B8C-83A1-F6EECF244321}">
                <p14:modId xmlns:p14="http://schemas.microsoft.com/office/powerpoint/2010/main" val="1838835393"/>
              </p:ext>
            </p:extLst>
          </p:nvPr>
        </p:nvGraphicFramePr>
        <p:xfrm>
          <a:off x="371518" y="1310749"/>
          <a:ext cx="11490911" cy="4062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ChangeArrowheads="1"/>
          </p:cNvSpPr>
          <p:nvPr/>
        </p:nvSpPr>
        <p:spPr bwMode="auto">
          <a:xfrm>
            <a:off x="3325130" y="2143538"/>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 name="Rectangle 5"/>
          <p:cNvSpPr>
            <a:spLocks noChangeArrowheads="1"/>
          </p:cNvSpPr>
          <p:nvPr/>
        </p:nvSpPr>
        <p:spPr bwMode="gray">
          <a:xfrm>
            <a:off x="4331321" y="2143538"/>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latin typeface="微软雅黑" panose="020B0503020204020204" pitchFamily="34" charset="-122"/>
                <a:ea typeface="微软雅黑" panose="020B0503020204020204" pitchFamily="34" charset="-122"/>
                <a:cs typeface="Arial" panose="020B0604020202020204" pitchFamily="34" charset="0"/>
              </a:rPr>
              <a:t>国际化技术的概念及内涵</a:t>
            </a:r>
            <a:endParaRPr lang="en-US" altLang="zh-CN"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Rectangle 15"/>
          <p:cNvSpPr>
            <a:spLocks noChangeArrowheads="1"/>
          </p:cNvSpPr>
          <p:nvPr/>
        </p:nvSpPr>
        <p:spPr bwMode="auto">
          <a:xfrm>
            <a:off x="3325130" y="3295311"/>
            <a:ext cx="886812" cy="518680"/>
          </a:xfrm>
          <a:prstGeom prst="rect">
            <a:avLst/>
          </a:prstGeom>
          <a:solidFill>
            <a:srgbClr val="EAEAEA"/>
          </a:solidFill>
          <a:ln w="6350" algn="ctr">
            <a:noFill/>
            <a:miter lim="800000"/>
          </a:ln>
        </p:spPr>
        <p:txBody>
          <a:bodyPr wrap="none" lIns="0" tIns="0" rIns="0" bIns="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kern="0" dirty="0" smtClean="0">
                <a:latin typeface="微软雅黑" panose="020B0503020204020204" pitchFamily="34" charset="-122"/>
                <a:ea typeface="微软雅黑" panose="020B0503020204020204" pitchFamily="34" charset="-122"/>
                <a:cs typeface="微软雅黑" panose="020B0503020204020204" pitchFamily="34" charset="-122"/>
              </a:rPr>
              <a:t>  3</a:t>
            </a:r>
            <a:endParaRPr lang="en-US" altLang="zh-CN" b="1"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5"/>
          <p:cNvSpPr>
            <a:spLocks noChangeArrowheads="1"/>
          </p:cNvSpPr>
          <p:nvPr/>
        </p:nvSpPr>
        <p:spPr bwMode="gray">
          <a:xfrm>
            <a:off x="4331321" y="3295311"/>
            <a:ext cx="7227106" cy="518680"/>
          </a:xfrm>
          <a:prstGeom prst="rect">
            <a:avLst/>
          </a:prstGeom>
          <a:solidFill>
            <a:srgbClr val="EAEAEA"/>
          </a:solidFill>
          <a:ln w="9525" algn="ctr">
            <a:noFill/>
            <a:miter lim="800000"/>
          </a:ln>
        </p:spPr>
        <p:txBody>
          <a:bodyPr lIns="180000" tIns="46800" rIns="72000" bIns="46800" anchor="ctr"/>
          <a:lstStyle/>
          <a:p>
            <a:pPr marL="0" lvl="1" fontAlgn="base">
              <a:spcBef>
                <a:spcPct val="0"/>
              </a:spcBef>
              <a:spcAft>
                <a:spcPct val="0"/>
              </a:spcAft>
              <a:buClr>
                <a:srgbClr val="006600"/>
              </a:buClr>
              <a:buSzPct val="85000"/>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禽养殖应用国际化的范围</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7"/>
          <p:cNvSpPr>
            <a:spLocks noChangeArrowheads="1"/>
          </p:cNvSpPr>
          <p:nvPr/>
        </p:nvSpPr>
        <p:spPr bwMode="auto">
          <a:xfrm>
            <a:off x="3325130" y="3886077"/>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endPar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Rectangle 5"/>
          <p:cNvSpPr>
            <a:spLocks noChangeArrowheads="1"/>
          </p:cNvSpPr>
          <p:nvPr/>
        </p:nvSpPr>
        <p:spPr bwMode="gray">
          <a:xfrm>
            <a:off x="4331321" y="3886077"/>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dirty="0" smtClean="0">
                <a:latin typeface="微软雅黑" panose="020B0503020204020204" pitchFamily="34" charset="-122"/>
                <a:ea typeface="微软雅黑" panose="020B0503020204020204" pitchFamily="34" charset="-122"/>
              </a:rPr>
              <a:t>禽养殖应用国际化详细设计</a:t>
            </a:r>
            <a:endParaRPr lang="zh-CN" altLang="en-US"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Rectangle 7"/>
          <p:cNvSpPr>
            <a:spLocks noChangeArrowheads="1"/>
          </p:cNvSpPr>
          <p:nvPr/>
        </p:nvSpPr>
        <p:spPr bwMode="auto">
          <a:xfrm>
            <a:off x="3325130" y="2715480"/>
            <a:ext cx="886812" cy="518680"/>
          </a:xfrm>
          <a:prstGeom prst="rect">
            <a:avLst/>
          </a:prstGeom>
          <a:solidFill>
            <a:srgbClr val="1B76C3"/>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25" name="Rectangle 5"/>
          <p:cNvSpPr>
            <a:spLocks noChangeArrowheads="1"/>
          </p:cNvSpPr>
          <p:nvPr/>
        </p:nvSpPr>
        <p:spPr bwMode="gray">
          <a:xfrm>
            <a:off x="4331321" y="2715480"/>
            <a:ext cx="7227106" cy="518680"/>
          </a:xfrm>
          <a:prstGeom prst="rect">
            <a:avLst/>
          </a:prstGeom>
          <a:solidFill>
            <a:srgbClr val="1B76C3"/>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国际化的使用原则</a:t>
            </a:r>
            <a:endParaRPr lang="en-US" altLang="zh-CN"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Rectangle 7"/>
          <p:cNvSpPr>
            <a:spLocks noChangeArrowheads="1"/>
          </p:cNvSpPr>
          <p:nvPr/>
        </p:nvSpPr>
        <p:spPr bwMode="auto">
          <a:xfrm>
            <a:off x="3325130" y="4492255"/>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29" name="Rectangle 5"/>
          <p:cNvSpPr>
            <a:spLocks noChangeArrowheads="1"/>
          </p:cNvSpPr>
          <p:nvPr/>
        </p:nvSpPr>
        <p:spPr bwMode="gray">
          <a:xfrm>
            <a:off x="4331321" y="4492255"/>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国际化实施代码示例</a:t>
            </a:r>
            <a:endParaRPr lang="zh-CN" altLang="en-US"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AutoShape 10"/>
          <p:cNvSpPr>
            <a:spLocks noChangeArrowheads="1"/>
          </p:cNvSpPr>
          <p:nvPr/>
        </p:nvSpPr>
        <p:spPr bwMode="gray">
          <a:xfrm rot="5400000">
            <a:off x="3239646" y="2786680"/>
            <a:ext cx="249844" cy="334687"/>
          </a:xfrm>
          <a:prstGeom prst="triangle">
            <a:avLst>
              <a:gd name="adj" fmla="val 50000"/>
            </a:avLst>
          </a:prstGeom>
          <a:solidFill>
            <a:srgbClr val="1B76C3"/>
          </a:solidFill>
          <a:ln w="57150">
            <a:solidFill>
              <a:srgbClr val="FFFFFF"/>
            </a:solidFill>
            <a:miter lim="800000"/>
          </a:ln>
        </p:spPr>
        <p:txBody>
          <a:bodyPr rot="10800000" vert="eaVert" wrap="none" lIns="0" tIns="46800" rIns="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defRPr/>
            </a:pPr>
            <a:endParaRPr lang="zh-CN" altLang="en-US" b="1" kern="0" smtClean="0">
              <a:solidFill>
                <a:srgbClr val="000000"/>
              </a:solidFill>
              <a:latin typeface="微软雅黑" panose="020B0503020204020204" pitchFamily="34" charset="-122"/>
              <a:ea typeface="微软雅黑" panose="020B0503020204020204" pitchFamily="34"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禽养殖应用国</a:t>
            </a:r>
            <a:r>
              <a:rPr lang="zh-CN" altLang="en-US" dirty="0"/>
              <a:t>际</a:t>
            </a:r>
            <a:r>
              <a:rPr lang="zh-CN" altLang="en-US" dirty="0" smtClean="0"/>
              <a:t>化原则</a:t>
            </a:r>
            <a:endParaRPr lang="zh-CN" altLang="en-US" dirty="0"/>
          </a:p>
        </p:txBody>
      </p:sp>
      <p:sp>
        <p:nvSpPr>
          <p:cNvPr id="3" name="TextBox 2"/>
          <p:cNvSpPr txBox="1"/>
          <p:nvPr/>
        </p:nvSpPr>
        <p:spPr>
          <a:xfrm>
            <a:off x="365467" y="1033616"/>
            <a:ext cx="849463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通过国际化相关概念及内涵，并结合禽养殖应用技术架构，提出以下国际化原则：</a:t>
            </a:r>
            <a:endParaRPr lang="zh-CN" altLang="en-US" dirty="0">
              <a:latin typeface="微软雅黑" panose="020B0503020204020204" pitchFamily="34" charset="-122"/>
              <a:ea typeface="微软雅黑" panose="020B0503020204020204" pitchFamily="34" charset="-122"/>
            </a:endParaRPr>
          </a:p>
        </p:txBody>
      </p:sp>
      <p:graphicFrame>
        <p:nvGraphicFramePr>
          <p:cNvPr id="6" name="Diagram 5"/>
          <p:cNvGraphicFramePr/>
          <p:nvPr>
            <p:extLst>
              <p:ext uri="{D42A27DB-BD31-4B8C-83A1-F6EECF244321}">
                <p14:modId xmlns:p14="http://schemas.microsoft.com/office/powerpoint/2010/main" val="2036937785"/>
              </p:ext>
            </p:extLst>
          </p:nvPr>
        </p:nvGraphicFramePr>
        <p:xfrm>
          <a:off x="437386" y="1753616"/>
          <a:ext cx="11129195" cy="3825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ChangeArrowheads="1"/>
          </p:cNvSpPr>
          <p:nvPr/>
        </p:nvSpPr>
        <p:spPr bwMode="auto">
          <a:xfrm>
            <a:off x="3325130" y="2143531"/>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 name="Rectangle 5"/>
          <p:cNvSpPr>
            <a:spLocks noChangeArrowheads="1"/>
          </p:cNvSpPr>
          <p:nvPr/>
        </p:nvSpPr>
        <p:spPr bwMode="gray">
          <a:xfrm>
            <a:off x="4331321" y="2143531"/>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latin typeface="微软雅黑" panose="020B0503020204020204" pitchFamily="34" charset="-122"/>
                <a:ea typeface="微软雅黑" panose="020B0503020204020204" pitchFamily="34" charset="-122"/>
                <a:cs typeface="Arial" panose="020B0604020202020204" pitchFamily="34" charset="0"/>
              </a:rPr>
              <a:t>国际化技术的概念及内涵</a:t>
            </a:r>
            <a:endParaRPr lang="en-US" altLang="zh-CN"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Rectangle 15"/>
          <p:cNvSpPr>
            <a:spLocks noChangeArrowheads="1"/>
          </p:cNvSpPr>
          <p:nvPr/>
        </p:nvSpPr>
        <p:spPr bwMode="auto">
          <a:xfrm>
            <a:off x="3325130" y="3295304"/>
            <a:ext cx="886812" cy="518680"/>
          </a:xfrm>
          <a:prstGeom prst="rect">
            <a:avLst/>
          </a:prstGeom>
          <a:solidFill>
            <a:srgbClr val="1B76C3"/>
          </a:solidFill>
          <a:ln w="6350" algn="ctr">
            <a:noFill/>
            <a:miter lim="800000"/>
          </a:ln>
        </p:spPr>
        <p:txBody>
          <a:bodyPr wrap="none" lIns="0" tIns="0" rIns="0" bIns="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kern="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3</a:t>
            </a:r>
            <a:endParaRPr lang="en-US" altLang="zh-CN"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5"/>
          <p:cNvSpPr>
            <a:spLocks noChangeArrowheads="1"/>
          </p:cNvSpPr>
          <p:nvPr/>
        </p:nvSpPr>
        <p:spPr bwMode="gray">
          <a:xfrm>
            <a:off x="4331321" y="3295304"/>
            <a:ext cx="7227106" cy="518680"/>
          </a:xfrm>
          <a:prstGeom prst="rect">
            <a:avLst/>
          </a:prstGeom>
          <a:solidFill>
            <a:srgbClr val="1B76C3"/>
          </a:solidFill>
          <a:ln w="9525" algn="ctr">
            <a:noFill/>
            <a:miter lim="800000"/>
          </a:ln>
        </p:spPr>
        <p:txBody>
          <a:bodyPr lIns="180000" tIns="46800" rIns="72000" bIns="46800" anchor="ctr"/>
          <a:lstStyle/>
          <a:p>
            <a:pPr marL="0" lvl="1" fontAlgn="base">
              <a:spcBef>
                <a:spcPct val="0"/>
              </a:spcBef>
              <a:spcAft>
                <a:spcPct val="0"/>
              </a:spcAft>
              <a:buClr>
                <a:srgbClr val="006600"/>
              </a:buClr>
              <a:buSzPct val="85000"/>
            </a:pPr>
            <a:r>
              <a:rPr lang="zh-CN" altLang="en-US"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禽养殖应用国际化的范围</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7"/>
          <p:cNvSpPr>
            <a:spLocks noChangeArrowheads="1"/>
          </p:cNvSpPr>
          <p:nvPr/>
        </p:nvSpPr>
        <p:spPr bwMode="auto">
          <a:xfrm>
            <a:off x="3325130" y="3886070"/>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endPar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Rectangle 5"/>
          <p:cNvSpPr>
            <a:spLocks noChangeArrowheads="1"/>
          </p:cNvSpPr>
          <p:nvPr/>
        </p:nvSpPr>
        <p:spPr bwMode="gray">
          <a:xfrm>
            <a:off x="4331321" y="3886070"/>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dirty="0" smtClean="0">
                <a:latin typeface="微软雅黑" panose="020B0503020204020204" pitchFamily="34" charset="-122"/>
                <a:ea typeface="微软雅黑" panose="020B0503020204020204" pitchFamily="34" charset="-122"/>
              </a:rPr>
              <a:t>禽养殖应用国际化详细设计</a:t>
            </a:r>
            <a:endParaRPr lang="zh-CN" altLang="en-US"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Rectangle 7"/>
          <p:cNvSpPr>
            <a:spLocks noChangeArrowheads="1"/>
          </p:cNvSpPr>
          <p:nvPr/>
        </p:nvSpPr>
        <p:spPr bwMode="auto">
          <a:xfrm>
            <a:off x="3325130" y="2715473"/>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25" name="Rectangle 5"/>
          <p:cNvSpPr>
            <a:spLocks noChangeArrowheads="1"/>
          </p:cNvSpPr>
          <p:nvPr/>
        </p:nvSpPr>
        <p:spPr bwMode="gray">
          <a:xfrm>
            <a:off x="4331321" y="2715473"/>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latin typeface="微软雅黑" panose="020B0503020204020204" pitchFamily="34" charset="-122"/>
                <a:ea typeface="微软雅黑" panose="020B0503020204020204" pitchFamily="34" charset="-122"/>
                <a:cs typeface="Arial" panose="020B0604020202020204" pitchFamily="34" charset="0"/>
              </a:rPr>
              <a:t>国际化的使用原则</a:t>
            </a:r>
            <a:endParaRPr lang="en-US" altLang="zh-CN"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Rectangle 7"/>
          <p:cNvSpPr>
            <a:spLocks noChangeArrowheads="1"/>
          </p:cNvSpPr>
          <p:nvPr/>
        </p:nvSpPr>
        <p:spPr bwMode="auto">
          <a:xfrm>
            <a:off x="3325130" y="4492250"/>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29" name="Rectangle 5"/>
          <p:cNvSpPr>
            <a:spLocks noChangeArrowheads="1"/>
          </p:cNvSpPr>
          <p:nvPr/>
        </p:nvSpPr>
        <p:spPr bwMode="gray">
          <a:xfrm>
            <a:off x="4331321" y="4492250"/>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国际化实施代码示例</a:t>
            </a:r>
            <a:endParaRPr lang="zh-CN" altLang="en-US"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AutoShape 10"/>
          <p:cNvSpPr>
            <a:spLocks noChangeArrowheads="1"/>
          </p:cNvSpPr>
          <p:nvPr/>
        </p:nvSpPr>
        <p:spPr bwMode="gray">
          <a:xfrm rot="5400000">
            <a:off x="3239646" y="3382574"/>
            <a:ext cx="249844" cy="334687"/>
          </a:xfrm>
          <a:prstGeom prst="triangle">
            <a:avLst>
              <a:gd name="adj" fmla="val 50000"/>
            </a:avLst>
          </a:prstGeom>
          <a:solidFill>
            <a:srgbClr val="1B76C3"/>
          </a:solidFill>
          <a:ln w="57150">
            <a:solidFill>
              <a:srgbClr val="FFFFFF"/>
            </a:solidFill>
            <a:miter lim="800000"/>
          </a:ln>
        </p:spPr>
        <p:txBody>
          <a:bodyPr rot="10800000" vert="eaVert" wrap="none" lIns="0" tIns="46800" rIns="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defRPr/>
            </a:pPr>
            <a:endParaRPr lang="zh-CN" altLang="en-US" b="1" kern="0" smtClean="0">
              <a:solidFill>
                <a:srgbClr val="000000"/>
              </a:solidFill>
              <a:latin typeface="微软雅黑" panose="020B0503020204020204" pitchFamily="34" charset="-122"/>
              <a:ea typeface="微软雅黑" panose="020B0503020204020204" pitchFamily="34"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禽养殖应用国际化的范围</a:t>
            </a:r>
            <a:endParaRPr lang="zh-CN" altLang="en-US" dirty="0"/>
          </a:p>
        </p:txBody>
      </p:sp>
      <p:graphicFrame>
        <p:nvGraphicFramePr>
          <p:cNvPr id="13" name="Diagram 12"/>
          <p:cNvGraphicFramePr/>
          <p:nvPr>
            <p:extLst>
              <p:ext uri="{D42A27DB-BD31-4B8C-83A1-F6EECF244321}">
                <p14:modId xmlns:p14="http://schemas.microsoft.com/office/powerpoint/2010/main" val="404012815"/>
              </p:ext>
            </p:extLst>
          </p:nvPr>
        </p:nvGraphicFramePr>
        <p:xfrm>
          <a:off x="437386" y="1310748"/>
          <a:ext cx="11526014" cy="47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939114" y="1717588"/>
            <a:ext cx="296562" cy="338554"/>
          </a:xfrm>
          <a:prstGeom prst="rect">
            <a:avLst/>
          </a:prstGeom>
          <a:noFill/>
        </p:spPr>
        <p:txBody>
          <a:bodyPr wrap="square" rtlCol="0">
            <a:spAutoFit/>
          </a:bodyPr>
          <a:lstStyle/>
          <a:p>
            <a:r>
              <a:rPr lang="en-US" altLang="zh-CN" sz="1600" b="1" dirty="0">
                <a:solidFill>
                  <a:srgbClr val="1B76C3"/>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1600" b="1" dirty="0">
              <a:solidFill>
                <a:srgbClr val="1B76C3"/>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TextBox 18"/>
          <p:cNvSpPr txBox="1"/>
          <p:nvPr/>
        </p:nvSpPr>
        <p:spPr>
          <a:xfrm>
            <a:off x="939114" y="2900023"/>
            <a:ext cx="296562" cy="338554"/>
          </a:xfrm>
          <a:prstGeom prst="rect">
            <a:avLst/>
          </a:prstGeom>
          <a:noFill/>
        </p:spPr>
        <p:txBody>
          <a:bodyPr wrap="square" rtlCol="0">
            <a:spAutoFit/>
          </a:bodyPr>
          <a:lstStyle/>
          <a:p>
            <a:r>
              <a:rPr lang="en-US" altLang="zh-CN" sz="1600" b="1" dirty="0" smtClean="0">
                <a:solidFill>
                  <a:srgbClr val="1B76C3"/>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1600" b="1" dirty="0">
              <a:solidFill>
                <a:srgbClr val="1B76C3"/>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2" name="TextBox 21"/>
          <p:cNvSpPr txBox="1"/>
          <p:nvPr/>
        </p:nvSpPr>
        <p:spPr>
          <a:xfrm>
            <a:off x="939114" y="4095102"/>
            <a:ext cx="296562" cy="338554"/>
          </a:xfrm>
          <a:prstGeom prst="rect">
            <a:avLst/>
          </a:prstGeom>
          <a:noFill/>
        </p:spPr>
        <p:txBody>
          <a:bodyPr wrap="square" rtlCol="0">
            <a:spAutoFit/>
          </a:bodyPr>
          <a:lstStyle/>
          <a:p>
            <a:r>
              <a:rPr lang="en-US" altLang="zh-CN" sz="1600" b="1" dirty="0">
                <a:solidFill>
                  <a:srgbClr val="1B76C3"/>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1600" b="1" dirty="0">
              <a:solidFill>
                <a:srgbClr val="1B76C3"/>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4" name="TextBox 23"/>
          <p:cNvSpPr txBox="1"/>
          <p:nvPr/>
        </p:nvSpPr>
        <p:spPr>
          <a:xfrm>
            <a:off x="939114" y="5290181"/>
            <a:ext cx="296562" cy="338554"/>
          </a:xfrm>
          <a:prstGeom prst="rect">
            <a:avLst/>
          </a:prstGeom>
          <a:noFill/>
        </p:spPr>
        <p:txBody>
          <a:bodyPr wrap="square" rtlCol="0">
            <a:spAutoFit/>
          </a:bodyPr>
          <a:lstStyle/>
          <a:p>
            <a:r>
              <a:rPr lang="en-US" altLang="zh-CN" sz="1600" b="1" dirty="0">
                <a:solidFill>
                  <a:srgbClr val="1B76C3"/>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1600" b="1" dirty="0">
              <a:solidFill>
                <a:srgbClr val="1B76C3"/>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ChangeArrowheads="1"/>
          </p:cNvSpPr>
          <p:nvPr/>
        </p:nvSpPr>
        <p:spPr bwMode="auto">
          <a:xfrm>
            <a:off x="3325130" y="2143541"/>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5" name="Rectangle 5"/>
          <p:cNvSpPr>
            <a:spLocks noChangeArrowheads="1"/>
          </p:cNvSpPr>
          <p:nvPr/>
        </p:nvSpPr>
        <p:spPr bwMode="gray">
          <a:xfrm>
            <a:off x="4331321" y="2143541"/>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latin typeface="微软雅黑" panose="020B0503020204020204" pitchFamily="34" charset="-122"/>
                <a:ea typeface="微软雅黑" panose="020B0503020204020204" pitchFamily="34" charset="-122"/>
                <a:cs typeface="Arial" panose="020B0604020202020204" pitchFamily="34" charset="0"/>
              </a:rPr>
              <a:t>国际化技术的概念及内涵</a:t>
            </a:r>
            <a:endParaRPr lang="en-US" altLang="zh-CN"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Rectangle 15"/>
          <p:cNvSpPr>
            <a:spLocks noChangeArrowheads="1"/>
          </p:cNvSpPr>
          <p:nvPr/>
        </p:nvSpPr>
        <p:spPr bwMode="auto">
          <a:xfrm>
            <a:off x="3325130" y="3295314"/>
            <a:ext cx="886812" cy="518680"/>
          </a:xfrm>
          <a:prstGeom prst="rect">
            <a:avLst/>
          </a:prstGeom>
          <a:solidFill>
            <a:srgbClr val="EAEAEA"/>
          </a:solidFill>
          <a:ln w="6350" algn="ctr">
            <a:noFill/>
            <a:miter lim="800000"/>
          </a:ln>
        </p:spPr>
        <p:txBody>
          <a:bodyPr wrap="none" lIns="0" tIns="0" rIns="0" bIns="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kern="0" dirty="0" smtClean="0">
                <a:latin typeface="微软雅黑" panose="020B0503020204020204" pitchFamily="34" charset="-122"/>
                <a:ea typeface="微软雅黑" panose="020B0503020204020204" pitchFamily="34" charset="-122"/>
                <a:cs typeface="微软雅黑" panose="020B0503020204020204" pitchFamily="34" charset="-122"/>
              </a:rPr>
              <a:t>  3</a:t>
            </a:r>
            <a:endParaRPr lang="en-US" altLang="zh-CN" b="1" kern="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5"/>
          <p:cNvSpPr>
            <a:spLocks noChangeArrowheads="1"/>
          </p:cNvSpPr>
          <p:nvPr/>
        </p:nvSpPr>
        <p:spPr bwMode="gray">
          <a:xfrm>
            <a:off x="4331321" y="3295314"/>
            <a:ext cx="7227106" cy="518680"/>
          </a:xfrm>
          <a:prstGeom prst="rect">
            <a:avLst/>
          </a:prstGeom>
          <a:solidFill>
            <a:srgbClr val="EAEAEA"/>
          </a:solidFill>
          <a:ln w="9525" algn="ctr">
            <a:noFill/>
            <a:miter lim="800000"/>
          </a:ln>
        </p:spPr>
        <p:txBody>
          <a:bodyPr lIns="180000" tIns="46800" rIns="72000" bIns="46800" anchor="ctr"/>
          <a:lstStyle/>
          <a:p>
            <a:pPr marL="0" lvl="1" fontAlgn="base">
              <a:spcBef>
                <a:spcPct val="0"/>
              </a:spcBef>
              <a:spcAft>
                <a:spcPct val="0"/>
              </a:spcAft>
              <a:buClr>
                <a:srgbClr val="006600"/>
              </a:buClr>
              <a:buSzPct val="85000"/>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禽养殖应用国际化的范围</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7"/>
          <p:cNvSpPr>
            <a:spLocks noChangeArrowheads="1"/>
          </p:cNvSpPr>
          <p:nvPr/>
        </p:nvSpPr>
        <p:spPr bwMode="auto">
          <a:xfrm>
            <a:off x="3325130" y="3886080"/>
            <a:ext cx="886812" cy="518680"/>
          </a:xfrm>
          <a:prstGeom prst="rect">
            <a:avLst/>
          </a:prstGeom>
          <a:solidFill>
            <a:srgbClr val="1B76C3"/>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a:t>
            </a:r>
            <a:endPar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Rectangle 5"/>
          <p:cNvSpPr>
            <a:spLocks noChangeArrowheads="1"/>
          </p:cNvSpPr>
          <p:nvPr/>
        </p:nvSpPr>
        <p:spPr bwMode="gray">
          <a:xfrm>
            <a:off x="4331321" y="3886080"/>
            <a:ext cx="7227106" cy="518680"/>
          </a:xfrm>
          <a:prstGeom prst="rect">
            <a:avLst/>
          </a:prstGeom>
          <a:solidFill>
            <a:srgbClr val="1B76C3"/>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dirty="0" smtClean="0">
                <a:solidFill>
                  <a:schemeClr val="bg1"/>
                </a:solidFill>
                <a:latin typeface="微软雅黑" panose="020B0503020204020204" pitchFamily="34" charset="-122"/>
                <a:ea typeface="微软雅黑" panose="020B0503020204020204" pitchFamily="34" charset="-122"/>
              </a:rPr>
              <a:t>禽养殖应用国际化详细设计</a:t>
            </a:r>
            <a:endParaRPr lang="zh-CN" altLang="en-US"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Rectangle 7"/>
          <p:cNvSpPr>
            <a:spLocks noChangeArrowheads="1"/>
          </p:cNvSpPr>
          <p:nvPr/>
        </p:nvSpPr>
        <p:spPr bwMode="auto">
          <a:xfrm>
            <a:off x="3325130" y="2715483"/>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25" name="Rectangle 5"/>
          <p:cNvSpPr>
            <a:spLocks noChangeArrowheads="1"/>
          </p:cNvSpPr>
          <p:nvPr/>
        </p:nvSpPr>
        <p:spPr bwMode="gray">
          <a:xfrm>
            <a:off x="4331321" y="2715483"/>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latin typeface="微软雅黑" panose="020B0503020204020204" pitchFamily="34" charset="-122"/>
                <a:ea typeface="微软雅黑" panose="020B0503020204020204" pitchFamily="34" charset="-122"/>
                <a:cs typeface="Arial" panose="020B0604020202020204" pitchFamily="34" charset="0"/>
              </a:rPr>
              <a:t>国际化的使用原则</a:t>
            </a:r>
            <a:endParaRPr lang="en-US" altLang="zh-CN" b="1" kern="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Rectangle 7"/>
          <p:cNvSpPr>
            <a:spLocks noChangeArrowheads="1"/>
          </p:cNvSpPr>
          <p:nvPr/>
        </p:nvSpPr>
        <p:spPr bwMode="auto">
          <a:xfrm>
            <a:off x="3325130" y="4481990"/>
            <a:ext cx="886812" cy="518680"/>
          </a:xfrm>
          <a:prstGeom prst="rect">
            <a:avLst/>
          </a:prstGeom>
          <a:solidFill>
            <a:srgbClr val="EAEAEA"/>
          </a:solidFill>
          <a:ln w="9525" algn="ctr">
            <a:noFill/>
            <a:miter lim="800000"/>
          </a:ln>
        </p:spPr>
        <p:txBody>
          <a:bodyPr lIns="180000" tIns="46800" rIns="7200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p>
        </p:txBody>
      </p:sp>
      <p:sp>
        <p:nvSpPr>
          <p:cNvPr id="29" name="Rectangle 5"/>
          <p:cNvSpPr>
            <a:spLocks noChangeArrowheads="1"/>
          </p:cNvSpPr>
          <p:nvPr/>
        </p:nvSpPr>
        <p:spPr bwMode="gray">
          <a:xfrm>
            <a:off x="4331321" y="4481990"/>
            <a:ext cx="7227106" cy="518680"/>
          </a:xfrm>
          <a:prstGeom prst="rect">
            <a:avLst/>
          </a:prstGeom>
          <a:solidFill>
            <a:srgbClr val="EAEAEA"/>
          </a:solidFill>
          <a:ln w="9525" algn="ctr">
            <a:noFill/>
            <a:miter lim="800000"/>
          </a:ln>
        </p:spPr>
        <p:txBody>
          <a:bodyPr lIns="180000" tIns="46800" rIns="72000" bIns="46800" anchor="ctr"/>
          <a:lstStyle/>
          <a:p>
            <a:pPr marL="0" lvl="1" fontAlgn="base" latinLnBrk="1" hangingPunct="0">
              <a:spcBef>
                <a:spcPct val="0"/>
              </a:spcBef>
              <a:spcAft>
                <a:spcPct val="0"/>
              </a:spcAft>
              <a:buClr>
                <a:srgbClr val="006600"/>
              </a:buClr>
              <a:buSzPct val="85000"/>
            </a:pPr>
            <a:r>
              <a:rPr lang="zh-CN" altLang="en-US" b="1"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国际化实施代码示例</a:t>
            </a:r>
            <a:endParaRPr lang="zh-CN" altLang="en-US" b="1"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AutoShape 10"/>
          <p:cNvSpPr>
            <a:spLocks noChangeArrowheads="1"/>
          </p:cNvSpPr>
          <p:nvPr/>
        </p:nvSpPr>
        <p:spPr bwMode="gray">
          <a:xfrm rot="5400000">
            <a:off x="3239646" y="3968211"/>
            <a:ext cx="249844" cy="334687"/>
          </a:xfrm>
          <a:prstGeom prst="triangle">
            <a:avLst>
              <a:gd name="adj" fmla="val 50000"/>
            </a:avLst>
          </a:prstGeom>
          <a:solidFill>
            <a:srgbClr val="1B76C3"/>
          </a:solidFill>
          <a:ln w="57150">
            <a:solidFill>
              <a:srgbClr val="FFFFFF"/>
            </a:solidFill>
            <a:miter lim="800000"/>
          </a:ln>
        </p:spPr>
        <p:txBody>
          <a:bodyPr rot="10800000" vert="eaVert" wrap="none" lIns="0" tIns="46800" rIns="0" bIns="46800" anchor="ctr"/>
          <a:lstStyle/>
          <a:p>
            <a:pPr algn="ctr" fontAlgn="base" latinLnBrk="1" hangingPunct="0">
              <a:spcBef>
                <a:spcPct val="0"/>
              </a:spcBef>
              <a:spcAft>
                <a:spcPct val="0"/>
              </a:spcAft>
              <a:buClr>
                <a:srgbClr val="006600"/>
              </a:buClr>
              <a:buSzPct val="85000"/>
              <a:buFont typeface="Wingdings" panose="05000000000000000000" pitchFamily="2" charset="2"/>
              <a:buNone/>
              <a:defRPr/>
            </a:pPr>
            <a:endParaRPr lang="zh-CN" altLang="en-US" b="1" kern="0" smtClean="0">
              <a:solidFill>
                <a:srgbClr val="000000"/>
              </a:solidFill>
              <a:latin typeface="微软雅黑" panose="020B0503020204020204" pitchFamily="34" charset="-122"/>
              <a:ea typeface="微软雅黑" panose="020B0503020204020204" pitchFamily="34" charset="-122"/>
              <a:cs typeface="华文楷体" panose="0201060004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a:xfrm>
            <a:off x="437386" y="958646"/>
            <a:ext cx="11359176" cy="526915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zh-CN" altLang="en-US" dirty="0" smtClean="0"/>
              <a:t>禽养殖应用国际化详细设计（一）</a:t>
            </a:r>
            <a:endParaRPr lang="zh-CN" altLang="en-US" dirty="0"/>
          </a:p>
        </p:txBody>
      </p:sp>
      <p:sp>
        <p:nvSpPr>
          <p:cNvPr id="3" name="Rectangle 2"/>
          <p:cNvSpPr/>
          <p:nvPr/>
        </p:nvSpPr>
        <p:spPr>
          <a:xfrm>
            <a:off x="7798930"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603068" y="1412304"/>
            <a:ext cx="1172116"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PC</a:t>
            </a:r>
            <a:r>
              <a:rPr lang="zh-CN" altLang="en-US" dirty="0" smtClean="0">
                <a:latin typeface="微软雅黑" panose="020B0503020204020204" pitchFamily="34" charset="-122"/>
                <a:ea typeface="微软雅黑" panose="020B0503020204020204" pitchFamily="34" charset="-122"/>
              </a:rPr>
              <a:t>浏览器</a:t>
            </a:r>
            <a:endParaRPr lang="zh-CN" altLang="en-US" dirty="0">
              <a:latin typeface="微软雅黑" panose="020B0503020204020204" pitchFamily="34" charset="-122"/>
              <a:ea typeface="微软雅黑" panose="020B0503020204020204" pitchFamily="34" charset="-122"/>
            </a:endParaRPr>
          </a:p>
        </p:txBody>
      </p:sp>
      <p:sp>
        <p:nvSpPr>
          <p:cNvPr id="46" name="TextBox 45"/>
          <p:cNvSpPr txBox="1"/>
          <p:nvPr/>
        </p:nvSpPr>
        <p:spPr>
          <a:xfrm>
            <a:off x="4724731" y="1412304"/>
            <a:ext cx="180049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禽养殖前端应用</a:t>
            </a:r>
            <a:endParaRPr lang="zh-CN" altLang="en-US" dirty="0">
              <a:latin typeface="微软雅黑" panose="020B0503020204020204" pitchFamily="34" charset="-122"/>
              <a:ea typeface="微软雅黑" panose="020B0503020204020204" pitchFamily="34" charset="-122"/>
            </a:endParaRPr>
          </a:p>
        </p:txBody>
      </p:sp>
      <p:sp>
        <p:nvSpPr>
          <p:cNvPr id="47" name="TextBox 46"/>
          <p:cNvSpPr txBox="1"/>
          <p:nvPr/>
        </p:nvSpPr>
        <p:spPr>
          <a:xfrm>
            <a:off x="6947231" y="1412304"/>
            <a:ext cx="180049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禽养殖后端应用</a:t>
            </a:r>
            <a:endParaRPr lang="zh-CN" altLang="en-US" dirty="0">
              <a:latin typeface="微软雅黑" panose="020B0503020204020204" pitchFamily="34" charset="-122"/>
              <a:ea typeface="微软雅黑" panose="020B0503020204020204" pitchFamily="34" charset="-122"/>
            </a:endParaRPr>
          </a:p>
        </p:txBody>
      </p:sp>
      <p:sp>
        <p:nvSpPr>
          <p:cNvPr id="48" name="TextBox 47"/>
          <p:cNvSpPr txBox="1"/>
          <p:nvPr/>
        </p:nvSpPr>
        <p:spPr>
          <a:xfrm>
            <a:off x="9550731" y="1412304"/>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禽养殖数据库</a:t>
            </a:r>
            <a:endParaRPr lang="zh-CN" altLang="en-US" dirty="0">
              <a:latin typeface="微软雅黑" panose="020B0503020204020204" pitchFamily="34" charset="-122"/>
              <a:ea typeface="微软雅黑" panose="020B0503020204020204" pitchFamily="34" charset="-122"/>
            </a:endParaRPr>
          </a:p>
        </p:txBody>
      </p:sp>
      <p:sp>
        <p:nvSpPr>
          <p:cNvPr id="49" name="Rectangle 48"/>
          <p:cNvSpPr/>
          <p:nvPr/>
        </p:nvSpPr>
        <p:spPr>
          <a:xfrm>
            <a:off x="3013276"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49"/>
          <p:cNvSpPr/>
          <p:nvPr/>
        </p:nvSpPr>
        <p:spPr>
          <a:xfrm>
            <a:off x="10147314"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50"/>
          <p:cNvSpPr/>
          <p:nvPr/>
        </p:nvSpPr>
        <p:spPr>
          <a:xfrm>
            <a:off x="5399753" y="1828659"/>
            <a:ext cx="225223" cy="4300292"/>
          </a:xfrm>
          <a:prstGeom prst="rect">
            <a:avLst/>
          </a:prstGeom>
          <a:solidFill>
            <a:schemeClr val="bg1">
              <a:lumMod val="6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miley Face 4"/>
          <p:cNvSpPr/>
          <p:nvPr/>
        </p:nvSpPr>
        <p:spPr>
          <a:xfrm>
            <a:off x="759804" y="3187967"/>
            <a:ext cx="431800" cy="431800"/>
          </a:xfrm>
          <a:prstGeom prst="smileyFace">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Group 105"/>
          <p:cNvGrpSpPr/>
          <p:nvPr/>
        </p:nvGrpSpPr>
        <p:grpSpPr>
          <a:xfrm>
            <a:off x="5624977" y="2300336"/>
            <a:ext cx="280523" cy="596900"/>
            <a:chOff x="5624977" y="2300336"/>
            <a:chExt cx="280523" cy="596900"/>
          </a:xfrm>
        </p:grpSpPr>
        <p:cxnSp>
          <p:nvCxnSpPr>
            <p:cNvPr id="57" name="Straight Connector 56"/>
            <p:cNvCxnSpPr/>
            <p:nvPr/>
          </p:nvCxnSpPr>
          <p:spPr>
            <a:xfrm>
              <a:off x="5624977" y="2300336"/>
              <a:ext cx="2805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905500" y="2300336"/>
              <a:ext cx="0" cy="596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5624977" y="2897236"/>
              <a:ext cx="28052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5867333" y="2139326"/>
            <a:ext cx="1521435" cy="830997"/>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1.2</a:t>
            </a:r>
            <a:r>
              <a:rPr lang="zh-CN" altLang="en-US" sz="1200" dirty="0" smtClean="0">
                <a:latin typeface="微软雅黑" panose="020B0503020204020204" pitchFamily="34" charset="-122"/>
                <a:ea typeface="微软雅黑" panose="020B0503020204020204" pitchFamily="34" charset="-122"/>
              </a:rPr>
              <a:t>启动时加载前端国际化资源文件</a:t>
            </a:r>
            <a:r>
              <a:rPr lang="en-US" altLang="zh-CN" sz="1200" dirty="0" smtClean="0">
                <a:latin typeface="微软雅黑" panose="020B0503020204020204" pitchFamily="34" charset="-122"/>
                <a:ea typeface="微软雅黑" panose="020B0503020204020204" pitchFamily="34" charset="-122"/>
              </a:rPr>
              <a:t>messages_zh_CN</a:t>
            </a:r>
            <a:r>
              <a:rPr lang="en-US" altLang="zh-CN" sz="1200" dirty="0">
                <a:latin typeface="微软雅黑" panose="020B0503020204020204" pitchFamily="34" charset="-122"/>
                <a:ea typeface="微软雅黑" panose="020B0503020204020204" pitchFamily="34" charset="-122"/>
              </a:rPr>
              <a:t>. properties</a:t>
            </a:r>
            <a:endParaRPr lang="zh-CN" altLang="en-US" sz="1200" dirty="0">
              <a:latin typeface="微软雅黑" panose="020B0503020204020204" pitchFamily="34" charset="-122"/>
              <a:ea typeface="微软雅黑" panose="020B0503020204020204" pitchFamily="34" charset="-122"/>
            </a:endParaRPr>
          </a:p>
        </p:txBody>
      </p:sp>
      <p:sp>
        <p:nvSpPr>
          <p:cNvPr id="68" name="TextBox 67"/>
          <p:cNvSpPr txBox="1"/>
          <p:nvPr/>
        </p:nvSpPr>
        <p:spPr>
          <a:xfrm>
            <a:off x="8238855" y="2149703"/>
            <a:ext cx="1498845" cy="1015663"/>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1.1</a:t>
            </a:r>
            <a:r>
              <a:rPr lang="zh-CN" altLang="en-US" sz="1200" dirty="0" smtClean="0">
                <a:latin typeface="微软雅黑" panose="020B0503020204020204" pitchFamily="34" charset="-122"/>
                <a:ea typeface="微软雅黑" panose="020B0503020204020204" pitchFamily="34" charset="-122"/>
              </a:rPr>
              <a:t>启动时加载前端国际化资源文件</a:t>
            </a:r>
            <a:r>
              <a:rPr lang="en-US" altLang="zh-CN" sz="1200" dirty="0">
                <a:latin typeface="微软雅黑" panose="020B0503020204020204" pitchFamily="34" charset="-122"/>
                <a:ea typeface="微软雅黑" panose="020B0503020204020204" pitchFamily="34" charset="-122"/>
              </a:rPr>
              <a:t>messages_zh_CN. properties</a:t>
            </a:r>
            <a:endParaRPr lang="zh-CN" altLang="en-US" sz="1200" dirty="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cxnSp>
        <p:nvCxnSpPr>
          <p:cNvPr id="70" name="Straight Arrow Connector 69"/>
          <p:cNvCxnSpPr>
            <a:stCxn id="5" idx="6"/>
          </p:cNvCxnSpPr>
          <p:nvPr/>
        </p:nvCxnSpPr>
        <p:spPr>
          <a:xfrm>
            <a:off x="1191604" y="3403867"/>
            <a:ext cx="1805596"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238831" y="3684636"/>
            <a:ext cx="215787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481223" y="2749670"/>
            <a:ext cx="1375715" cy="646331"/>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a:t>
            </a:r>
            <a:r>
              <a:rPr lang="zh-CN" altLang="en-US" sz="1200" dirty="0" smtClean="0">
                <a:latin typeface="微软雅黑" panose="020B0503020204020204" pitchFamily="34" charset="-122"/>
                <a:ea typeface="微软雅黑" panose="020B0503020204020204" pitchFamily="34" charset="-122"/>
              </a:rPr>
              <a:t>用户通过中文浏览器访问禽养殖应用</a:t>
            </a:r>
            <a:endParaRPr lang="zh-CN" altLang="en-US" sz="1200" dirty="0">
              <a:latin typeface="微软雅黑" panose="020B0503020204020204" pitchFamily="34" charset="-122"/>
              <a:ea typeface="微软雅黑" panose="020B0503020204020204" pitchFamily="34" charset="-122"/>
            </a:endParaRPr>
          </a:p>
        </p:txBody>
      </p:sp>
      <p:sp>
        <p:nvSpPr>
          <p:cNvPr id="83" name="TextBox 82"/>
          <p:cNvSpPr txBox="1"/>
          <p:nvPr/>
        </p:nvSpPr>
        <p:spPr>
          <a:xfrm>
            <a:off x="3609037" y="3158102"/>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2.1.1</a:t>
            </a:r>
            <a:r>
              <a:rPr lang="zh-CN" altLang="en-US" sz="1200" dirty="0" smtClean="0">
                <a:latin typeface="微软雅黑" panose="020B0503020204020204" pitchFamily="34" charset="-122"/>
                <a:ea typeface="微软雅黑" panose="020B0503020204020204" pitchFamily="34" charset="-122"/>
              </a:rPr>
              <a:t>浏览器请求前端应用的界面</a:t>
            </a:r>
            <a:endParaRPr lang="zh-CN" altLang="en-US" sz="1200" dirty="0">
              <a:latin typeface="微软雅黑" panose="020B0503020204020204" pitchFamily="34" charset="-122"/>
              <a:ea typeface="微软雅黑" panose="020B0503020204020204" pitchFamily="34" charset="-122"/>
            </a:endParaRPr>
          </a:p>
        </p:txBody>
      </p:sp>
      <p:cxnSp>
        <p:nvCxnSpPr>
          <p:cNvPr id="95" name="Straight Arrow Connector 94"/>
          <p:cNvCxnSpPr/>
          <p:nvPr/>
        </p:nvCxnSpPr>
        <p:spPr>
          <a:xfrm>
            <a:off x="3225001" y="5511864"/>
            <a:ext cx="2170253" cy="1113"/>
          </a:xfrm>
          <a:prstGeom prst="straightConnector1">
            <a:avLst/>
          </a:prstGeom>
          <a:ln w="19050">
            <a:solidFill>
              <a:schemeClr val="bg1">
                <a:lumMod val="50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570937" y="5034706"/>
            <a:ext cx="1494052" cy="461665"/>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2.1.3</a:t>
            </a:r>
            <a:r>
              <a:rPr lang="zh-CN" altLang="en-US" sz="1200" dirty="0" smtClean="0">
                <a:latin typeface="微软雅黑" panose="020B0503020204020204" pitchFamily="34" charset="-122"/>
                <a:ea typeface="微软雅黑" panose="020B0503020204020204" pitchFamily="34" charset="-122"/>
              </a:rPr>
              <a:t>返回浏览器要显示的语言信息</a:t>
            </a:r>
            <a:endParaRPr lang="zh-CN" altLang="en-US" sz="1200" dirty="0">
              <a:latin typeface="微软雅黑" panose="020B0503020204020204" pitchFamily="34" charset="-122"/>
              <a:ea typeface="微软雅黑" panose="020B0503020204020204" pitchFamily="34" charset="-122"/>
            </a:endParaRPr>
          </a:p>
        </p:txBody>
      </p:sp>
      <p:sp>
        <p:nvSpPr>
          <p:cNvPr id="100" name="Flowchart: Document 99"/>
          <p:cNvSpPr/>
          <p:nvPr/>
        </p:nvSpPr>
        <p:spPr>
          <a:xfrm>
            <a:off x="437385" y="958645"/>
            <a:ext cx="3133552" cy="453659"/>
          </a:xfrm>
          <a:prstGeom prst="flowChartDocumen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第</a:t>
            </a:r>
            <a:r>
              <a:rPr lang="en-US" altLang="zh-CN" sz="1400" dirty="0" smtClean="0">
                <a:solidFill>
                  <a:schemeClr val="tx1"/>
                </a:solidFill>
                <a:latin typeface="微软雅黑" panose="020B0503020204020204" pitchFamily="34" charset="-122"/>
                <a:ea typeface="微软雅黑" panose="020B0503020204020204" pitchFamily="34" charset="-122"/>
              </a:rPr>
              <a:t>1</a:t>
            </a:r>
            <a:r>
              <a:rPr lang="zh-CN" altLang="en-US" sz="1400" dirty="0" smtClean="0">
                <a:solidFill>
                  <a:schemeClr val="tx1"/>
                </a:solidFill>
                <a:latin typeface="微软雅黑" panose="020B0503020204020204" pitchFamily="34" charset="-122"/>
                <a:ea typeface="微软雅黑" panose="020B0503020204020204" pitchFamily="34" charset="-122"/>
              </a:rPr>
              <a:t>类显示类通</a:t>
            </a:r>
            <a:r>
              <a:rPr lang="en-US" altLang="zh-CN" sz="1400" dirty="0" smtClean="0">
                <a:solidFill>
                  <a:schemeClr val="tx1"/>
                </a:solidFill>
                <a:latin typeface="微软雅黑" panose="020B0503020204020204" pitchFamily="34" charset="-122"/>
                <a:ea typeface="微软雅黑" panose="020B0503020204020204" pitchFamily="34" charset="-122"/>
              </a:rPr>
              <a:t>i18n</a:t>
            </a:r>
            <a:r>
              <a:rPr lang="zh-CN" altLang="en-US" sz="1400" dirty="0" smtClean="0">
                <a:solidFill>
                  <a:schemeClr val="tx1"/>
                </a:solidFill>
                <a:latin typeface="微软雅黑" panose="020B0503020204020204" pitchFamily="34" charset="-122"/>
                <a:ea typeface="微软雅黑" panose="020B0503020204020204" pitchFamily="34" charset="-122"/>
              </a:rPr>
              <a:t>标签加载</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105" name="Group 104"/>
          <p:cNvGrpSpPr/>
          <p:nvPr/>
        </p:nvGrpSpPr>
        <p:grpSpPr>
          <a:xfrm>
            <a:off x="5600243" y="4071856"/>
            <a:ext cx="305257" cy="1127502"/>
            <a:chOff x="5600243" y="4138036"/>
            <a:chExt cx="305257" cy="1127502"/>
          </a:xfrm>
        </p:grpSpPr>
        <p:cxnSp>
          <p:nvCxnSpPr>
            <p:cNvPr id="102" name="Straight Connector 101"/>
            <p:cNvCxnSpPr/>
            <p:nvPr/>
          </p:nvCxnSpPr>
          <p:spPr>
            <a:xfrm>
              <a:off x="5600243" y="4138036"/>
              <a:ext cx="30525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905500" y="4138036"/>
              <a:ext cx="0" cy="112750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5600243" y="5265538"/>
              <a:ext cx="30525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07" name="TextBox 106"/>
          <p:cNvSpPr txBox="1"/>
          <p:nvPr/>
        </p:nvSpPr>
        <p:spPr>
          <a:xfrm>
            <a:off x="5909710" y="4115418"/>
            <a:ext cx="1521435" cy="1015663"/>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2.1.2Spring i18n</a:t>
            </a:r>
            <a:r>
              <a:rPr lang="zh-CN" altLang="en-US" sz="1200" dirty="0" smtClean="0">
                <a:latin typeface="微软雅黑" panose="020B0503020204020204" pitchFamily="34" charset="-122"/>
                <a:ea typeface="微软雅黑" panose="020B0503020204020204" pitchFamily="34" charset="-122"/>
              </a:rPr>
              <a:t>标签读取</a:t>
            </a:r>
            <a:r>
              <a:rPr lang="en-US" altLang="zh-CN" sz="1200" dirty="0">
                <a:latin typeface="微软雅黑" panose="020B0503020204020204" pitchFamily="34" charset="-122"/>
                <a:ea typeface="微软雅黑" panose="020B0503020204020204" pitchFamily="34" charset="-122"/>
              </a:rPr>
              <a:t>messages_zh_CN. properties</a:t>
            </a:r>
            <a:endParaRPr lang="zh-CN" altLang="en-US" sz="1200"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中的配置信息</a:t>
            </a:r>
            <a:endParaRPr lang="zh-CN" altLang="en-US" sz="1200" dirty="0">
              <a:latin typeface="微软雅黑" panose="020B0503020204020204" pitchFamily="34" charset="-122"/>
              <a:ea typeface="微软雅黑" panose="020B0503020204020204" pitchFamily="34" charset="-122"/>
            </a:endParaRPr>
          </a:p>
        </p:txBody>
      </p:sp>
      <p:grpSp>
        <p:nvGrpSpPr>
          <p:cNvPr id="108" name="Group 107"/>
          <p:cNvGrpSpPr/>
          <p:nvPr/>
        </p:nvGrpSpPr>
        <p:grpSpPr>
          <a:xfrm>
            <a:off x="8013514" y="2300336"/>
            <a:ext cx="280523" cy="596900"/>
            <a:chOff x="5624977" y="2300336"/>
            <a:chExt cx="280523" cy="596900"/>
          </a:xfrm>
        </p:grpSpPr>
        <p:cxnSp>
          <p:nvCxnSpPr>
            <p:cNvPr id="109" name="Straight Connector 108"/>
            <p:cNvCxnSpPr/>
            <p:nvPr/>
          </p:nvCxnSpPr>
          <p:spPr>
            <a:xfrm>
              <a:off x="5624977" y="2300336"/>
              <a:ext cx="2805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905500" y="2300336"/>
              <a:ext cx="0" cy="596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a:off x="5624977" y="2897236"/>
              <a:ext cx="28052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TotalTime>
  <Words>2589</Words>
  <Application>Microsoft Office PowerPoint</Application>
  <PresentationFormat>Widescreen</PresentationFormat>
  <Paragraphs>301</Paragraphs>
  <Slides>21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 Unicode MS</vt:lpstr>
      <vt:lpstr>华文楷体</vt:lpstr>
      <vt:lpstr>宋体</vt:lpstr>
      <vt:lpstr>微软雅黑</vt:lpstr>
      <vt:lpstr>Arial</vt:lpstr>
      <vt:lpstr>Calibri</vt:lpstr>
      <vt:lpstr>Calibri Light</vt:lpstr>
      <vt:lpstr>Wingdings</vt:lpstr>
      <vt:lpstr>Office 主题</vt:lpstr>
      <vt:lpstr>1_Office 主题</vt:lpstr>
      <vt:lpstr>希望六和核心信息平台项目 禽养殖应用国际化方案   IBM 全球咨询服务部 2017年8月14日</vt:lpstr>
      <vt:lpstr>PowerPoint Presentation</vt:lpstr>
      <vt:lpstr>国际化技术的概念及内涵</vt:lpstr>
      <vt:lpstr>PowerPoint Presentation</vt:lpstr>
      <vt:lpstr>禽养殖应用国际化原则</vt:lpstr>
      <vt:lpstr>PowerPoint Presentation</vt:lpstr>
      <vt:lpstr>禽养殖应用国际化的范围</vt:lpstr>
      <vt:lpstr>PowerPoint Presentation</vt:lpstr>
      <vt:lpstr>禽养殖应用国际化详细设计（一）</vt:lpstr>
      <vt:lpstr>禽养殖应用国际化详细设计（二）</vt:lpstr>
      <vt:lpstr>禽养殖应用国际化详细设计（三）</vt:lpstr>
      <vt:lpstr>禽养殖应用国际化详细设计（四）</vt:lpstr>
      <vt:lpstr>PowerPoint Presentation</vt:lpstr>
      <vt:lpstr>国际化实施代码示例 -- 对应详细设计（一、二、三、四）中1.1和1.2操作</vt:lpstr>
      <vt:lpstr>国际化实施代码示例 -- 对应详细设计（一）2.1.2操作</vt:lpstr>
      <vt:lpstr>国际化实施代码示例 -- 对应详细设计（二）2.1.2操作</vt:lpstr>
      <vt:lpstr>国际化实施代码示例 -- 对应详细设计（三）2.1.1.1和2.1.1.1.1操作</vt:lpstr>
      <vt:lpstr>国际化实施代码示例 -- 对应详细设计（三）2.1.1.1和2.1.1.1.1操作</vt:lpstr>
      <vt:lpstr>国际化实施代码示例 -- 对应详细设计（四）2.1.1.3操作</vt:lpstr>
      <vt:lpstr>国际化实施代码示例 -- 对应详细设计（四）2.1.1.3操作</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 JIAN</dc:creator>
  <cp:lastModifiedBy>ADMINIBM</cp:lastModifiedBy>
  <cp:revision>1681</cp:revision>
  <cp:lastPrinted>2017-07-03T07:56:00Z</cp:lastPrinted>
  <dcterms:created xsi:type="dcterms:W3CDTF">2016-12-19T02:28:00Z</dcterms:created>
  <dcterms:modified xsi:type="dcterms:W3CDTF">2017-09-07T06:43:42Z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